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88" r:id="rId4"/>
  </p:sldMasterIdLst>
  <p:notesMasterIdLst>
    <p:notesMasterId r:id="rId109"/>
  </p:notesMasterIdLst>
  <p:sldIdLst>
    <p:sldId id="256" r:id="rId5"/>
    <p:sldId id="353" r:id="rId6"/>
    <p:sldId id="378" r:id="rId7"/>
    <p:sldId id="379" r:id="rId8"/>
    <p:sldId id="380" r:id="rId9"/>
    <p:sldId id="356" r:id="rId10"/>
    <p:sldId id="269" r:id="rId11"/>
    <p:sldId id="270" r:id="rId12"/>
    <p:sldId id="387" r:id="rId13"/>
    <p:sldId id="388" r:id="rId14"/>
    <p:sldId id="389" r:id="rId15"/>
    <p:sldId id="276" r:id="rId16"/>
    <p:sldId id="358" r:id="rId17"/>
    <p:sldId id="381" r:id="rId18"/>
    <p:sldId id="362" r:id="rId19"/>
    <p:sldId id="361" r:id="rId20"/>
    <p:sldId id="372" r:id="rId21"/>
    <p:sldId id="373" r:id="rId22"/>
    <p:sldId id="382" r:id="rId23"/>
    <p:sldId id="266" r:id="rId24"/>
    <p:sldId id="299" r:id="rId25"/>
    <p:sldId id="300" r:id="rId26"/>
    <p:sldId id="386" r:id="rId27"/>
    <p:sldId id="301" r:id="rId28"/>
    <p:sldId id="302" r:id="rId29"/>
    <p:sldId id="303" r:id="rId30"/>
    <p:sldId id="304" r:id="rId31"/>
    <p:sldId id="306" r:id="rId32"/>
    <p:sldId id="374" r:id="rId33"/>
    <p:sldId id="375" r:id="rId34"/>
    <p:sldId id="376" r:id="rId35"/>
    <p:sldId id="277" r:id="rId36"/>
    <p:sldId id="327" r:id="rId37"/>
    <p:sldId id="320" r:id="rId38"/>
    <p:sldId id="311" r:id="rId39"/>
    <p:sldId id="308" r:id="rId40"/>
    <p:sldId id="309" r:id="rId41"/>
    <p:sldId id="310" r:id="rId42"/>
    <p:sldId id="383" r:id="rId43"/>
    <p:sldId id="263" r:id="rId44"/>
    <p:sldId id="349" r:id="rId45"/>
    <p:sldId id="350" r:id="rId46"/>
    <p:sldId id="351" r:id="rId47"/>
    <p:sldId id="352" r:id="rId48"/>
    <p:sldId id="357" r:id="rId49"/>
    <p:sldId id="260" r:id="rId50"/>
    <p:sldId id="261" r:id="rId51"/>
    <p:sldId id="273" r:id="rId52"/>
    <p:sldId id="275" r:id="rId53"/>
    <p:sldId id="271" r:id="rId54"/>
    <p:sldId id="272" r:id="rId55"/>
    <p:sldId id="267" r:id="rId56"/>
    <p:sldId id="278" r:id="rId57"/>
    <p:sldId id="279" r:id="rId58"/>
    <p:sldId id="280" r:id="rId59"/>
    <p:sldId id="281" r:id="rId60"/>
    <p:sldId id="359" r:id="rId61"/>
    <p:sldId id="282" r:id="rId62"/>
    <p:sldId id="283" r:id="rId63"/>
    <p:sldId id="284" r:id="rId64"/>
    <p:sldId id="285" r:id="rId65"/>
    <p:sldId id="286" r:id="rId66"/>
    <p:sldId id="287" r:id="rId67"/>
    <p:sldId id="289" r:id="rId68"/>
    <p:sldId id="288" r:id="rId69"/>
    <p:sldId id="290" r:id="rId70"/>
    <p:sldId id="295" r:id="rId71"/>
    <p:sldId id="297" r:id="rId72"/>
    <p:sldId id="298" r:id="rId73"/>
    <p:sldId id="377" r:id="rId74"/>
    <p:sldId id="371" r:id="rId75"/>
    <p:sldId id="384" r:id="rId76"/>
    <p:sldId id="307" r:id="rId77"/>
    <p:sldId id="330" r:id="rId78"/>
    <p:sldId id="328" r:id="rId79"/>
    <p:sldId id="258" r:id="rId80"/>
    <p:sldId id="329" r:id="rId81"/>
    <p:sldId id="331" r:id="rId82"/>
    <p:sldId id="333" r:id="rId83"/>
    <p:sldId id="332" r:id="rId84"/>
    <p:sldId id="334" r:id="rId85"/>
    <p:sldId id="335" r:id="rId86"/>
    <p:sldId id="366" r:id="rId87"/>
    <p:sldId id="367" r:id="rId88"/>
    <p:sldId id="368" r:id="rId89"/>
    <p:sldId id="369" r:id="rId90"/>
    <p:sldId id="370" r:id="rId91"/>
    <p:sldId id="264" r:id="rId92"/>
    <p:sldId id="348" r:id="rId93"/>
    <p:sldId id="336" r:id="rId94"/>
    <p:sldId id="340" r:id="rId95"/>
    <p:sldId id="341" r:id="rId96"/>
    <p:sldId id="257" r:id="rId97"/>
    <p:sldId id="342" r:id="rId98"/>
    <p:sldId id="343" r:id="rId99"/>
    <p:sldId id="344" r:id="rId100"/>
    <p:sldId id="345" r:id="rId101"/>
    <p:sldId id="346" r:id="rId102"/>
    <p:sldId id="347" r:id="rId103"/>
    <p:sldId id="265" r:id="rId104"/>
    <p:sldId id="268" r:id="rId105"/>
    <p:sldId id="385" r:id="rId106"/>
    <p:sldId id="355" r:id="rId107"/>
    <p:sldId id="354" r:id="rId108"/>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202E8A75-9F43-41EC-8DD6-0E996B649314}" v="327" dt="2023-09-27T16:05:46.048"/>
    <p1510:client id="{A5BB80C5-7EE8-F192-8281-FC8C72221F4B}" v="96" dt="2023-09-26T21:04:05.87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91" d="100"/>
          <a:sy n="91" d="100"/>
        </p:scale>
        <p:origin x="102" y="455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theme" Target="theme/theme1.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5" Type="http://schemas.openxmlformats.org/officeDocument/2006/relationships/slide" Target="slides/slide1.xml"/><Relationship Id="rId90" Type="http://schemas.openxmlformats.org/officeDocument/2006/relationships/slide" Target="slides/slide86.xml"/><Relationship Id="rId95" Type="http://schemas.openxmlformats.org/officeDocument/2006/relationships/slide" Target="slides/slide91.xml"/><Relationship Id="rId22" Type="http://schemas.openxmlformats.org/officeDocument/2006/relationships/slide" Target="slides/slide18.xml"/><Relationship Id="rId27" Type="http://schemas.openxmlformats.org/officeDocument/2006/relationships/slide" Target="slides/slide23.xml"/><Relationship Id="rId43" Type="http://schemas.openxmlformats.org/officeDocument/2006/relationships/slide" Target="slides/slide39.xml"/><Relationship Id="rId48" Type="http://schemas.openxmlformats.org/officeDocument/2006/relationships/slide" Target="slides/slide44.xml"/><Relationship Id="rId64" Type="http://schemas.openxmlformats.org/officeDocument/2006/relationships/slide" Target="slides/slide60.xml"/><Relationship Id="rId69" Type="http://schemas.openxmlformats.org/officeDocument/2006/relationships/slide" Target="slides/slide65.xml"/><Relationship Id="rId113" Type="http://schemas.openxmlformats.org/officeDocument/2006/relationships/tableStyles" Target="tableStyles.xml"/><Relationship Id="rId80" Type="http://schemas.openxmlformats.org/officeDocument/2006/relationships/slide" Target="slides/slide76.xml"/><Relationship Id="rId85" Type="http://schemas.openxmlformats.org/officeDocument/2006/relationships/slide" Target="slides/slide81.xml"/><Relationship Id="rId12" Type="http://schemas.openxmlformats.org/officeDocument/2006/relationships/slide" Target="slides/slide8.xml"/><Relationship Id="rId17" Type="http://schemas.openxmlformats.org/officeDocument/2006/relationships/slide" Target="slides/slide13.xml"/><Relationship Id="rId33" Type="http://schemas.openxmlformats.org/officeDocument/2006/relationships/slide" Target="slides/slide29.xml"/><Relationship Id="rId38" Type="http://schemas.openxmlformats.org/officeDocument/2006/relationships/slide" Target="slides/slide34.xml"/><Relationship Id="rId59" Type="http://schemas.openxmlformats.org/officeDocument/2006/relationships/slide" Target="slides/slide55.xml"/><Relationship Id="rId103" Type="http://schemas.openxmlformats.org/officeDocument/2006/relationships/slide" Target="slides/slide99.xml"/><Relationship Id="rId108" Type="http://schemas.openxmlformats.org/officeDocument/2006/relationships/slide" Target="slides/slide104.xml"/><Relationship Id="rId54" Type="http://schemas.openxmlformats.org/officeDocument/2006/relationships/slide" Target="slides/slide50.xml"/><Relationship Id="rId70" Type="http://schemas.openxmlformats.org/officeDocument/2006/relationships/slide" Target="slides/slide66.xml"/><Relationship Id="rId75" Type="http://schemas.openxmlformats.org/officeDocument/2006/relationships/slide" Target="slides/slide71.xml"/><Relationship Id="rId91" Type="http://schemas.openxmlformats.org/officeDocument/2006/relationships/slide" Target="slides/slide87.xml"/><Relationship Id="rId96" Type="http://schemas.openxmlformats.org/officeDocument/2006/relationships/slide" Target="slides/slide92.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microsoft.com/office/2015/10/relationships/revisionInfo" Target="revisionInfo.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4" Type="http://schemas.openxmlformats.org/officeDocument/2006/relationships/slideMaster" Target="slideMasters/slideMaster1.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notesMaster" Target="notesMasters/notesMaster1.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customXml" Target="../customXml/item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presProps" Target="presProps.xml"/><Relationship Id="rId61" Type="http://schemas.openxmlformats.org/officeDocument/2006/relationships/slide" Target="slides/slide57.xml"/><Relationship Id="rId82" Type="http://schemas.openxmlformats.org/officeDocument/2006/relationships/slide" Target="slides/slide78.xml"/><Relationship Id="rId19" Type="http://schemas.openxmlformats.org/officeDocument/2006/relationships/slide" Target="slides/slide15.xml"/><Relationship Id="rId14" Type="http://schemas.openxmlformats.org/officeDocument/2006/relationships/slide" Target="slides/slide10.xml"/><Relationship Id="rId30" Type="http://schemas.openxmlformats.org/officeDocument/2006/relationships/slide" Target="slides/slide26.xml"/><Relationship Id="rId35" Type="http://schemas.openxmlformats.org/officeDocument/2006/relationships/slide" Target="slides/slide31.xml"/><Relationship Id="rId56" Type="http://schemas.openxmlformats.org/officeDocument/2006/relationships/slide" Target="slides/slide52.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93" Type="http://schemas.openxmlformats.org/officeDocument/2006/relationships/slide" Target="slides/slide89.xml"/><Relationship Id="rId98" Type="http://schemas.openxmlformats.org/officeDocument/2006/relationships/slide" Target="slides/slide94.xml"/><Relationship Id="rId3" Type="http://schemas.openxmlformats.org/officeDocument/2006/relationships/customXml" Target="../customXml/item3.xml"/><Relationship Id="rId25" Type="http://schemas.openxmlformats.org/officeDocument/2006/relationships/slide" Target="slides/slide21.xml"/><Relationship Id="rId46" Type="http://schemas.openxmlformats.org/officeDocument/2006/relationships/slide" Target="slides/slide42.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62" Type="http://schemas.openxmlformats.org/officeDocument/2006/relationships/slide" Target="slides/slide58.xml"/><Relationship Id="rId83" Type="http://schemas.openxmlformats.org/officeDocument/2006/relationships/slide" Target="slides/slide79.xml"/><Relationship Id="rId88" Type="http://schemas.openxmlformats.org/officeDocument/2006/relationships/slide" Target="slides/slide84.xml"/><Relationship Id="rId111"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1"/>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1"/>
            <a:ext cx="2971800" cy="458788"/>
          </a:xfrm>
          <a:prstGeom prst="rect">
            <a:avLst/>
          </a:prstGeom>
        </p:spPr>
        <p:txBody>
          <a:bodyPr vert="horz" lIns="91440" tIns="45720" rIns="91440" bIns="45720" rtlCol="0"/>
          <a:lstStyle>
            <a:lvl1pPr algn="r">
              <a:defRPr sz="1200"/>
            </a:lvl1pPr>
          </a:lstStyle>
          <a:p>
            <a:fld id="{6B5F70BE-9E4B-48B4-99FF-23950EDC0DE4}" type="datetimeFigureOut">
              <a:rPr lang="en-US" smtClean="0"/>
              <a:t>9/28/2023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49"/>
            <a:ext cx="5486400" cy="3600451"/>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FB2FE29-458D-47B5-BE01-57779D0115B4}" type="slidenum">
              <a:rPr lang="en-US" smtClean="0"/>
              <a:t>‹#›</a:t>
            </a:fld>
            <a:endParaRPr lang="en-US"/>
          </a:p>
        </p:txBody>
      </p:sp>
    </p:spTree>
    <p:extLst>
      <p:ext uri="{BB962C8B-B14F-4D97-AF65-F5344CB8AC3E}">
        <p14:creationId xmlns:p14="http://schemas.microsoft.com/office/powerpoint/2010/main" val="3168518770"/>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Dave</a:t>
            </a:r>
          </a:p>
        </p:txBody>
      </p:sp>
      <p:sp>
        <p:nvSpPr>
          <p:cNvPr id="4" name="Slide Number Placeholder 3"/>
          <p:cNvSpPr>
            <a:spLocks noGrp="1"/>
          </p:cNvSpPr>
          <p:nvPr>
            <p:ph type="sldNum" sz="quarter" idx="5"/>
          </p:nvPr>
        </p:nvSpPr>
        <p:spPr/>
        <p:txBody>
          <a:bodyPr/>
          <a:lstStyle/>
          <a:p>
            <a:fld id="{BFB2FE29-458D-47B5-BE01-57779D0115B4}" type="slidenum">
              <a:rPr lang="en-US" smtClean="0"/>
              <a:t>2</a:t>
            </a:fld>
            <a:endParaRPr lang="en-US"/>
          </a:p>
        </p:txBody>
      </p:sp>
    </p:spTree>
    <p:extLst>
      <p:ext uri="{BB962C8B-B14F-4D97-AF65-F5344CB8AC3E}">
        <p14:creationId xmlns:p14="http://schemas.microsoft.com/office/powerpoint/2010/main" val="108256084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Lee</a:t>
            </a:r>
          </a:p>
          <a:p>
            <a:endParaRPr lang="en-US"/>
          </a:p>
        </p:txBody>
      </p:sp>
      <p:sp>
        <p:nvSpPr>
          <p:cNvPr id="4" name="Slide Number Placeholder 3"/>
          <p:cNvSpPr>
            <a:spLocks noGrp="1"/>
          </p:cNvSpPr>
          <p:nvPr>
            <p:ph type="sldNum" sz="quarter" idx="5"/>
          </p:nvPr>
        </p:nvSpPr>
        <p:spPr/>
        <p:txBody>
          <a:bodyPr/>
          <a:lstStyle/>
          <a:p>
            <a:fld id="{BFB2FE29-458D-47B5-BE01-57779D0115B4}" type="slidenum">
              <a:rPr lang="en-US" smtClean="0"/>
              <a:t>11</a:t>
            </a:fld>
            <a:endParaRPr lang="en-US"/>
          </a:p>
        </p:txBody>
      </p:sp>
    </p:spTree>
    <p:extLst>
      <p:ext uri="{BB962C8B-B14F-4D97-AF65-F5344CB8AC3E}">
        <p14:creationId xmlns:p14="http://schemas.microsoft.com/office/powerpoint/2010/main" val="253000595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Lee</a:t>
            </a:r>
          </a:p>
          <a:p>
            <a:r>
              <a:rPr lang="en-US">
                <a:ea typeface="Calibri"/>
                <a:cs typeface="Calibri"/>
              </a:rPr>
              <a:t>Purpose is to demonstrate a creative way to write a prompt. Also, the answer provided by Claude AI was much, much better than what I got from ChatGPT. </a:t>
            </a:r>
          </a:p>
        </p:txBody>
      </p:sp>
      <p:sp>
        <p:nvSpPr>
          <p:cNvPr id="4" name="Slide Number Placeholder 3"/>
          <p:cNvSpPr>
            <a:spLocks noGrp="1"/>
          </p:cNvSpPr>
          <p:nvPr>
            <p:ph type="sldNum" sz="quarter" idx="5"/>
          </p:nvPr>
        </p:nvSpPr>
        <p:spPr/>
        <p:txBody>
          <a:bodyPr/>
          <a:lstStyle/>
          <a:p>
            <a:fld id="{BFB2FE29-458D-47B5-BE01-57779D0115B4}" type="slidenum">
              <a:rPr lang="en-US" smtClean="0"/>
              <a:t>12</a:t>
            </a:fld>
            <a:endParaRPr lang="en-US"/>
          </a:p>
        </p:txBody>
      </p:sp>
    </p:spTree>
    <p:extLst>
      <p:ext uri="{BB962C8B-B14F-4D97-AF65-F5344CB8AC3E}">
        <p14:creationId xmlns:p14="http://schemas.microsoft.com/office/powerpoint/2010/main" val="1446766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Lee</a:t>
            </a:r>
          </a:p>
          <a:p>
            <a:endParaRPr lang="en-US"/>
          </a:p>
        </p:txBody>
      </p:sp>
      <p:sp>
        <p:nvSpPr>
          <p:cNvPr id="4" name="Slide Number Placeholder 3"/>
          <p:cNvSpPr>
            <a:spLocks noGrp="1"/>
          </p:cNvSpPr>
          <p:nvPr>
            <p:ph type="sldNum" sz="quarter" idx="5"/>
          </p:nvPr>
        </p:nvSpPr>
        <p:spPr/>
        <p:txBody>
          <a:bodyPr/>
          <a:lstStyle/>
          <a:p>
            <a:fld id="{BFB2FE29-458D-47B5-BE01-57779D0115B4}" type="slidenum">
              <a:rPr lang="en-US" smtClean="0"/>
              <a:t>13</a:t>
            </a:fld>
            <a:endParaRPr lang="en-US"/>
          </a:p>
        </p:txBody>
      </p:sp>
    </p:spTree>
    <p:extLst>
      <p:ext uri="{BB962C8B-B14F-4D97-AF65-F5344CB8AC3E}">
        <p14:creationId xmlns:p14="http://schemas.microsoft.com/office/powerpoint/2010/main" val="101632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Should we include the Search Generative Experiment to Google search here?</a:t>
            </a:r>
          </a:p>
          <a:p>
            <a:endParaRPr lang="en-US">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32</a:t>
            </a:fld>
            <a:endParaRPr lang="en-US"/>
          </a:p>
        </p:txBody>
      </p:sp>
    </p:spTree>
    <p:extLst>
      <p:ext uri="{BB962C8B-B14F-4D97-AF65-F5344CB8AC3E}">
        <p14:creationId xmlns:p14="http://schemas.microsoft.com/office/powerpoint/2010/main" val="27439658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27021791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313279087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Maybe expand the Otter.ai example to include Zoom integration? It can take notes and produce an action items list from transcripts</a:t>
            </a:r>
          </a:p>
        </p:txBody>
      </p:sp>
      <p:sp>
        <p:nvSpPr>
          <p:cNvPr id="4" name="Slide Number Placeholder 3"/>
          <p:cNvSpPr>
            <a:spLocks noGrp="1"/>
          </p:cNvSpPr>
          <p:nvPr>
            <p:ph type="sldNum" sz="quarter" idx="5"/>
          </p:nvPr>
        </p:nvSpPr>
        <p:spPr/>
        <p:txBody>
          <a:bodyPr/>
          <a:lstStyle/>
          <a:p>
            <a:fld id="{BFB2FE29-458D-47B5-BE01-57779D0115B4}" type="slidenum">
              <a:rPr lang="en-US" smtClean="0"/>
              <a:t>35</a:t>
            </a:fld>
            <a:endParaRPr lang="en-US"/>
          </a:p>
        </p:txBody>
      </p:sp>
    </p:spTree>
    <p:extLst>
      <p:ext uri="{BB962C8B-B14F-4D97-AF65-F5344CB8AC3E}">
        <p14:creationId xmlns:p14="http://schemas.microsoft.com/office/powerpoint/2010/main" val="425037799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Remove.bg</a:t>
            </a:r>
          </a:p>
          <a:p>
            <a:r>
              <a:rPr lang="en-US"/>
              <a:t>Office applications</a:t>
            </a:r>
            <a:endParaRPr lang="en-US">
              <a:ea typeface="Calibri"/>
              <a:cs typeface="Calibri"/>
            </a:endParaRPr>
          </a:p>
          <a:p>
            <a:r>
              <a:rPr lang="en-US" err="1"/>
              <a:t>PhotoLayers</a:t>
            </a:r>
            <a:r>
              <a:rPr lang="en-US"/>
              <a:t> (Android app)</a:t>
            </a:r>
            <a:endParaRPr lang="en-US">
              <a:ea typeface="Calibri"/>
              <a:cs typeface="Calibri"/>
            </a:endParaRPr>
          </a:p>
          <a:p>
            <a:endParaRPr lang="en-US">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46</a:t>
            </a:fld>
            <a:endParaRPr lang="en-US"/>
          </a:p>
        </p:txBody>
      </p:sp>
    </p:spTree>
    <p:extLst>
      <p:ext uri="{BB962C8B-B14F-4D97-AF65-F5344CB8AC3E}">
        <p14:creationId xmlns:p14="http://schemas.microsoft.com/office/powerpoint/2010/main" val="28596944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https://huggingface.co/spaces/stabilityai/stable-diffusion</a:t>
            </a:r>
          </a:p>
        </p:txBody>
      </p:sp>
      <p:sp>
        <p:nvSpPr>
          <p:cNvPr id="4" name="Slide Number Placeholder 3"/>
          <p:cNvSpPr>
            <a:spLocks noGrp="1"/>
          </p:cNvSpPr>
          <p:nvPr>
            <p:ph type="sldNum" sz="quarter" idx="5"/>
          </p:nvPr>
        </p:nvSpPr>
        <p:spPr/>
        <p:txBody>
          <a:bodyPr/>
          <a:lstStyle/>
          <a:p>
            <a:fld id="{BFB2FE29-458D-47B5-BE01-57779D0115B4}" type="slidenum">
              <a:rPr lang="en-US" smtClean="0"/>
              <a:t>47</a:t>
            </a:fld>
            <a:endParaRPr lang="en-US"/>
          </a:p>
        </p:txBody>
      </p:sp>
    </p:spTree>
    <p:extLst>
      <p:ext uri="{BB962C8B-B14F-4D97-AF65-F5344CB8AC3E}">
        <p14:creationId xmlns:p14="http://schemas.microsoft.com/office/powerpoint/2010/main" val="108345051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92</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r>
              <a:rPr lang="en-US">
                <a:ea typeface="Calibri"/>
                <a:cs typeface="Calibri"/>
              </a:rPr>
              <a:t>Lee </a:t>
            </a:r>
            <a:endParaRPr lang="en-US"/>
          </a:p>
        </p:txBody>
      </p:sp>
    </p:spTree>
    <p:extLst>
      <p:ext uri="{BB962C8B-B14F-4D97-AF65-F5344CB8AC3E}">
        <p14:creationId xmlns:p14="http://schemas.microsoft.com/office/powerpoint/2010/main" val="245837909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93</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94</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95</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96</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97</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98</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F7021451-1387-4CA6-816F-3879F97B5CBC}" type="slidenum">
              <a:rPr lang="en-US"/>
              <a:t>99</a:t>
            </a:fld>
            <a:endParaRPr lang="en-US"/>
          </a:p>
        </p:txBody>
      </p:sp>
    </p:spTree>
    <p:extLst>
      <p:ext uri="{BB962C8B-B14F-4D97-AF65-F5344CB8AC3E}">
        <p14:creationId xmlns:p14="http://schemas.microsoft.com/office/powerpoint/2010/main" val="102408699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r>
              <a:rPr lang="en-US">
                <a:ea typeface="Calibri"/>
                <a:cs typeface="Calibri"/>
              </a:rPr>
              <a:t>Lee </a:t>
            </a:r>
            <a:endParaRPr lang="en-US"/>
          </a:p>
        </p:txBody>
      </p:sp>
    </p:spTree>
    <p:extLst>
      <p:ext uri="{BB962C8B-B14F-4D97-AF65-F5344CB8AC3E}">
        <p14:creationId xmlns:p14="http://schemas.microsoft.com/office/powerpoint/2010/main" val="424673533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
        <p:cNvGrpSpPr/>
        <p:nvPr/>
      </p:nvGrpSpPr>
      <p:grpSpPr>
        <a:xfrm>
          <a:off x="0" y="0"/>
          <a:ext cx="0" cy="0"/>
          <a:chOff x="0" y="0"/>
          <a:chExt cx="0" cy="0"/>
        </a:xfrm>
      </p:grpSpPr>
      <p:sp>
        <p:nvSpPr>
          <p:cNvPr id="61" name="Google Shape;61;g11d76f97c20_0_0:notes"/>
          <p:cNvSpPr>
            <a:spLocks noGrp="1" noRot="1" noChangeAspect="1"/>
          </p:cNvSpPr>
          <p:nvPr>
            <p:ph type="sldImg" idx="2"/>
          </p:nvPr>
        </p:nvSpPr>
        <p:spPr>
          <a:xfrm>
            <a:off x="2311400" y="525463"/>
            <a:ext cx="4673600" cy="26289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 name="Google Shape;62;g11d76f97c20_0_0:notes"/>
          <p:cNvSpPr txBox="1">
            <a:spLocks noGrp="1"/>
          </p:cNvSpPr>
          <p:nvPr>
            <p:ph type="body" idx="1"/>
          </p:nvPr>
        </p:nvSpPr>
        <p:spPr>
          <a:xfrm>
            <a:off x="929640" y="3329940"/>
            <a:ext cx="7437120" cy="3154680"/>
          </a:xfrm>
          <a:prstGeom prst="rect">
            <a:avLst/>
          </a:prstGeom>
        </p:spPr>
        <p:txBody>
          <a:bodyPr spcFirstLastPara="1" wrap="square" lIns="93162" tIns="93162" rIns="93162" bIns="93162" anchor="t" anchorCtr="0">
            <a:noAutofit/>
          </a:bodyPr>
          <a:lstStyle/>
          <a:p>
            <a:pPr marL="0" indent="0">
              <a:buNone/>
            </a:pPr>
            <a:endParaRPr/>
          </a:p>
        </p:txBody>
      </p:sp>
    </p:spTree>
    <p:extLst>
      <p:ext uri="{BB962C8B-B14F-4D97-AF65-F5344CB8AC3E}">
        <p14:creationId xmlns:p14="http://schemas.microsoft.com/office/powerpoint/2010/main" val="189512012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6</a:t>
            </a:fld>
            <a:endParaRPr lang="en-US"/>
          </a:p>
        </p:txBody>
      </p:sp>
    </p:spTree>
    <p:extLst>
      <p:ext uri="{BB962C8B-B14F-4D97-AF65-F5344CB8AC3E}">
        <p14:creationId xmlns:p14="http://schemas.microsoft.com/office/powerpoint/2010/main" val="20481714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Dave</a:t>
            </a:r>
          </a:p>
          <a:p>
            <a:r>
              <a:rPr lang="en-US"/>
              <a:t>These are three of the most popular</a:t>
            </a:r>
          </a:p>
          <a:p>
            <a:r>
              <a:rPr lang="en-US"/>
              <a:t>Bing – adds citations</a:t>
            </a:r>
          </a:p>
        </p:txBody>
      </p:sp>
      <p:sp>
        <p:nvSpPr>
          <p:cNvPr id="4" name="Slide Number Placeholder 3"/>
          <p:cNvSpPr>
            <a:spLocks noGrp="1"/>
          </p:cNvSpPr>
          <p:nvPr>
            <p:ph type="sldNum" sz="quarter" idx="5"/>
          </p:nvPr>
        </p:nvSpPr>
        <p:spPr/>
        <p:txBody>
          <a:bodyPr/>
          <a:lstStyle/>
          <a:p>
            <a:fld id="{BFB2FE29-458D-47B5-BE01-57779D0115B4}" type="slidenum">
              <a:rPr lang="en-US" smtClean="0"/>
              <a:t>7</a:t>
            </a:fld>
            <a:endParaRPr lang="en-US"/>
          </a:p>
        </p:txBody>
      </p:sp>
    </p:spTree>
    <p:extLst>
      <p:ext uri="{BB962C8B-B14F-4D97-AF65-F5344CB8AC3E}">
        <p14:creationId xmlns:p14="http://schemas.microsoft.com/office/powerpoint/2010/main" val="353333126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Dave</a:t>
            </a:r>
          </a:p>
          <a:p>
            <a:r>
              <a:rPr lang="en-US">
                <a:ea typeface="Calibri"/>
                <a:cs typeface="Calibri"/>
              </a:rPr>
              <a:t>Chat GPT</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8</a:t>
            </a:fld>
            <a:endParaRPr lang="en-US"/>
          </a:p>
        </p:txBody>
      </p:sp>
    </p:spTree>
    <p:extLst>
      <p:ext uri="{BB962C8B-B14F-4D97-AF65-F5344CB8AC3E}">
        <p14:creationId xmlns:p14="http://schemas.microsoft.com/office/powerpoint/2010/main" val="99933422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Dave</a:t>
            </a:r>
          </a:p>
          <a:p>
            <a:r>
              <a:rPr lang="en-US">
                <a:ea typeface="Calibri"/>
                <a:cs typeface="Calibri"/>
              </a:rPr>
              <a:t>Chat GPT</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9</a:t>
            </a:fld>
            <a:endParaRPr lang="en-US"/>
          </a:p>
        </p:txBody>
      </p:sp>
    </p:spTree>
    <p:extLst>
      <p:ext uri="{BB962C8B-B14F-4D97-AF65-F5344CB8AC3E}">
        <p14:creationId xmlns:p14="http://schemas.microsoft.com/office/powerpoint/2010/main" val="247495404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ea typeface="Calibri"/>
                <a:cs typeface="Calibri"/>
              </a:rPr>
              <a:t>Dave</a:t>
            </a:r>
          </a:p>
          <a:p>
            <a:r>
              <a:rPr lang="en-US">
                <a:ea typeface="Calibri"/>
                <a:cs typeface="Calibri"/>
              </a:rPr>
              <a:t>Chat GPT</a:t>
            </a:r>
            <a:endParaRPr lang="en-US"/>
          </a:p>
          <a:p>
            <a:endParaRPr lang="en-US">
              <a:ea typeface="Calibri"/>
              <a:cs typeface="Calibri"/>
            </a:endParaRPr>
          </a:p>
        </p:txBody>
      </p:sp>
      <p:sp>
        <p:nvSpPr>
          <p:cNvPr id="4" name="Slide Number Placeholder 3"/>
          <p:cNvSpPr>
            <a:spLocks noGrp="1"/>
          </p:cNvSpPr>
          <p:nvPr>
            <p:ph type="sldNum" sz="quarter" idx="5"/>
          </p:nvPr>
        </p:nvSpPr>
        <p:spPr/>
        <p:txBody>
          <a:bodyPr/>
          <a:lstStyle/>
          <a:p>
            <a:fld id="{BFB2FE29-458D-47B5-BE01-57779D0115B4}" type="slidenum">
              <a:rPr lang="en-US" smtClean="0"/>
              <a:t>10</a:t>
            </a:fld>
            <a:endParaRPr lang="en-US"/>
          </a:p>
        </p:txBody>
      </p:sp>
    </p:spTree>
    <p:extLst>
      <p:ext uri="{BB962C8B-B14F-4D97-AF65-F5344CB8AC3E}">
        <p14:creationId xmlns:p14="http://schemas.microsoft.com/office/powerpoint/2010/main" val="31190436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90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645152"/>
            <a:ext cx="10058400" cy="1143000"/>
          </a:xfrm>
        </p:spPr>
        <p:txBody>
          <a:bodyPr lIns="91440" rIns="91440">
            <a:normAutofit/>
          </a:bodyPr>
          <a:lstStyle>
            <a:lvl1pPr marL="0" indent="0" algn="l">
              <a:buNone/>
              <a:defRPr sz="2400" cap="all" spc="200" baseline="0">
                <a:solidFill>
                  <a:schemeClr val="tx1"/>
                </a:solidFill>
                <a:latin typeface="+mn-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cxnSp>
        <p:nvCxnSpPr>
          <p:cNvPr id="9" name="Straight Connector 8">
            <a:extLst>
              <a:ext uri="{FF2B5EF4-FFF2-40B4-BE49-F238E27FC236}">
                <a16:creationId xmlns:a16="http://schemas.microsoft.com/office/drawing/2014/main" id="{1F5DC8C3-BA5F-4EED-BB9A-A14272BD82A1}"/>
              </a:ext>
            </a:extLst>
          </p:cNvPr>
          <p:cNvCxnSpPr/>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Date Placeholder 3">
            <a:extLst>
              <a:ext uri="{FF2B5EF4-FFF2-40B4-BE49-F238E27FC236}">
                <a16:creationId xmlns:a16="http://schemas.microsoft.com/office/drawing/2014/main" id="{9925CCF1-92C0-4AF3-BFAF-4921631915AB}"/>
              </a:ext>
            </a:extLst>
          </p:cNvPr>
          <p:cNvSpPr>
            <a:spLocks noGrp="1"/>
          </p:cNvSpPr>
          <p:nvPr>
            <p:ph type="dt" sz="half" idx="10"/>
          </p:nvPr>
        </p:nvSpPr>
        <p:spPr/>
        <p:txBody>
          <a:bodyPr/>
          <a:lstStyle/>
          <a:p>
            <a:fld id="{9184DA70-C731-4C70-880D-CCD4705E623C}" type="datetime1">
              <a:rPr lang="en-US" smtClean="0"/>
              <a:t>9/28/2023</a:t>
            </a:fld>
            <a:endParaRPr lang="en-US"/>
          </a:p>
        </p:txBody>
      </p:sp>
      <p:sp>
        <p:nvSpPr>
          <p:cNvPr id="5" name="Footer Placeholder 4">
            <a:extLst>
              <a:ext uri="{FF2B5EF4-FFF2-40B4-BE49-F238E27FC236}">
                <a16:creationId xmlns:a16="http://schemas.microsoft.com/office/drawing/2014/main" id="{051A78A9-3DFF-4937-A9F2-5D8CF495F367}"/>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FAEB271-5CC0-4759-BC6E-8BE53AB227C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972563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7D5506EE-1026-4F35-9ACC-BD05BE0F9B36}"/>
              </a:ext>
            </a:extLst>
          </p:cNvPr>
          <p:cNvSpPr>
            <a:spLocks noGrp="1"/>
          </p:cNvSpPr>
          <p:nvPr>
            <p:ph type="dt" sz="half" idx="10"/>
          </p:nvPr>
        </p:nvSpPr>
        <p:spPr/>
        <p:txBody>
          <a:bodyPr/>
          <a:lstStyle/>
          <a:p>
            <a:fld id="{B612A279-0833-481D-8C56-F67FD0AC6C50}" type="datetime1">
              <a:rPr lang="en-US" smtClean="0"/>
              <a:t>9/28/2023</a:t>
            </a:fld>
            <a:endParaRPr lang="en-US"/>
          </a:p>
        </p:txBody>
      </p:sp>
      <p:sp>
        <p:nvSpPr>
          <p:cNvPr id="8" name="Footer Placeholder 7">
            <a:extLst>
              <a:ext uri="{FF2B5EF4-FFF2-40B4-BE49-F238E27FC236}">
                <a16:creationId xmlns:a16="http://schemas.microsoft.com/office/drawing/2014/main" id="{B7696E5F-8D95-4450-AE52-5438E6EDE2BF}"/>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99B2253-74CC-409E-BEB0-F8EFCFCB562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153345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1B68A5B-D9FA-424B-A4EB-30E7223836B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AF33D6B0-F070-45C4-A472-19F432BE3932}"/>
              </a:ext>
            </a:extLst>
          </p:cNvPr>
          <p:cNvSpPr>
            <a:spLocks noGrp="1"/>
          </p:cNvSpPr>
          <p:nvPr>
            <p:ph type="dt" sz="half" idx="10"/>
          </p:nvPr>
        </p:nvSpPr>
        <p:spPr/>
        <p:txBody>
          <a:bodyPr/>
          <a:lstStyle/>
          <a:p>
            <a:fld id="{6587DA83-5663-4C9C-B9AA-0B40A3DAFF81}" type="datetime1">
              <a:rPr lang="en-US" smtClean="0"/>
              <a:t>9/28/2023</a:t>
            </a:fld>
            <a:endParaRPr lang="en-US"/>
          </a:p>
        </p:txBody>
      </p:sp>
      <p:sp>
        <p:nvSpPr>
          <p:cNvPr id="8" name="Footer Placeholder 7">
            <a:extLst>
              <a:ext uri="{FF2B5EF4-FFF2-40B4-BE49-F238E27FC236}">
                <a16:creationId xmlns:a16="http://schemas.microsoft.com/office/drawing/2014/main" id="{9975399F-DAB2-410D-967F-ED17E6F796E7}"/>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F762A46F-6BE5-4D12-9412-5CA7672EA8EC}"/>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206242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DEFAULT">
    <p:bg>
      <p:bgRef idx="1001">
        <a:schemeClr val="bg1"/>
      </p:bgRef>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354426958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415600" y="1536633"/>
            <a:ext cx="11360800" cy="4555200"/>
          </a:xfrm>
          <a:prstGeom prst="rect">
            <a:avLst/>
          </a:prstGeom>
        </p:spPr>
        <p:txBody>
          <a:bodyPr spcFirstLastPara="1" wrap="square" lIns="91425" tIns="91425" rIns="91425" bIns="91425" anchor="t" anchorCtr="0">
            <a:normAutofit/>
          </a:bodyPr>
          <a:lstStyle>
            <a:lvl1pPr marL="609585" lvl="0" indent="-457189">
              <a:spcBef>
                <a:spcPts val="0"/>
              </a:spcBef>
              <a:spcAft>
                <a:spcPts val="0"/>
              </a:spcAft>
              <a:buSzPts val="1800"/>
              <a:buChar char="●"/>
              <a:defRPr/>
            </a:lvl1pPr>
            <a:lvl2pPr marL="1219170" lvl="1" indent="-423323">
              <a:spcBef>
                <a:spcPts val="0"/>
              </a:spcBef>
              <a:spcAft>
                <a:spcPts val="0"/>
              </a:spcAft>
              <a:buSzPts val="1400"/>
              <a:buChar char="○"/>
              <a:defRPr/>
            </a:lvl2pPr>
            <a:lvl3pPr marL="1828754" lvl="2" indent="-423323">
              <a:spcBef>
                <a:spcPts val="0"/>
              </a:spcBef>
              <a:spcAft>
                <a:spcPts val="0"/>
              </a:spcAft>
              <a:buSzPts val="1400"/>
              <a:buChar char="■"/>
              <a:defRPr/>
            </a:lvl3pPr>
            <a:lvl4pPr marL="2438339" lvl="3" indent="-423323">
              <a:spcBef>
                <a:spcPts val="0"/>
              </a:spcBef>
              <a:spcAft>
                <a:spcPts val="0"/>
              </a:spcAft>
              <a:buSzPts val="1400"/>
              <a:buChar char="●"/>
              <a:defRPr/>
            </a:lvl4pPr>
            <a:lvl5pPr marL="3047924" lvl="4" indent="-423323">
              <a:spcBef>
                <a:spcPts val="0"/>
              </a:spcBef>
              <a:spcAft>
                <a:spcPts val="0"/>
              </a:spcAft>
              <a:buSzPts val="1400"/>
              <a:buChar char="○"/>
              <a:defRPr/>
            </a:lvl5pPr>
            <a:lvl6pPr marL="3657509" lvl="5" indent="-423323">
              <a:spcBef>
                <a:spcPts val="0"/>
              </a:spcBef>
              <a:spcAft>
                <a:spcPts val="0"/>
              </a:spcAft>
              <a:buSzPts val="1400"/>
              <a:buChar char="■"/>
              <a:defRPr/>
            </a:lvl6pPr>
            <a:lvl7pPr marL="4267093" lvl="6" indent="-423323">
              <a:spcBef>
                <a:spcPts val="0"/>
              </a:spcBef>
              <a:spcAft>
                <a:spcPts val="0"/>
              </a:spcAft>
              <a:buSzPts val="1400"/>
              <a:buChar char="●"/>
              <a:defRPr/>
            </a:lvl7pPr>
            <a:lvl8pPr marL="4876678" lvl="7" indent="-423323">
              <a:spcBef>
                <a:spcPts val="0"/>
              </a:spcBef>
              <a:spcAft>
                <a:spcPts val="0"/>
              </a:spcAft>
              <a:buSzPts val="1400"/>
              <a:buChar char="○"/>
              <a:defRPr/>
            </a:lvl8pPr>
            <a:lvl9pPr marL="5486263" lvl="8" indent="-423323">
              <a:spcBef>
                <a:spcPts val="0"/>
              </a:spcBef>
              <a:spcAft>
                <a:spcPts val="0"/>
              </a:spcAft>
              <a:buSzPts val="1400"/>
              <a:buChar char="■"/>
              <a:defRPr/>
            </a:lvl9pPr>
          </a:lstStyle>
          <a:p>
            <a:endParaRPr/>
          </a:p>
        </p:txBody>
      </p:sp>
      <p:sp>
        <p:nvSpPr>
          <p:cNvPr id="19" name="Google Shape;19;p4"/>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399859121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415600" y="593367"/>
            <a:ext cx="11360800" cy="763600"/>
          </a:xfrm>
          <a:prstGeom prst="rect">
            <a:avLst/>
          </a:prstGeom>
        </p:spPr>
        <p:txBody>
          <a:bodyPr spcFirstLastPara="1" wrap="square" lIns="91425" tIns="91425" rIns="91425" bIns="91425" anchor="t" anchorCtr="0">
            <a:norm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4156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3" name="Google Shape;23;p5"/>
          <p:cNvSpPr txBox="1">
            <a:spLocks noGrp="1"/>
          </p:cNvSpPr>
          <p:nvPr>
            <p:ph type="body" idx="2"/>
          </p:nvPr>
        </p:nvSpPr>
        <p:spPr>
          <a:xfrm>
            <a:off x="6443200" y="1536633"/>
            <a:ext cx="5333200" cy="4555200"/>
          </a:xfrm>
          <a:prstGeom prst="rect">
            <a:avLst/>
          </a:prstGeom>
        </p:spPr>
        <p:txBody>
          <a:bodyPr spcFirstLastPara="1" wrap="square" lIns="91425" tIns="91425" rIns="91425" bIns="91425" anchor="t" anchorCtr="0">
            <a:normAutofit/>
          </a:bodyPr>
          <a:lstStyle>
            <a:lvl1pPr marL="609585" lvl="0" indent="-423323">
              <a:spcBef>
                <a:spcPts val="0"/>
              </a:spcBef>
              <a:spcAft>
                <a:spcPts val="0"/>
              </a:spcAft>
              <a:buSzPts val="1400"/>
              <a:buChar char="●"/>
              <a:defRPr sz="1867"/>
            </a:lvl1pPr>
            <a:lvl2pPr marL="1219170" lvl="1" indent="-406390">
              <a:spcBef>
                <a:spcPts val="0"/>
              </a:spcBef>
              <a:spcAft>
                <a:spcPts val="0"/>
              </a:spcAft>
              <a:buSzPts val="1200"/>
              <a:buChar char="○"/>
              <a:defRPr sz="1600"/>
            </a:lvl2pPr>
            <a:lvl3pPr marL="1828754" lvl="2" indent="-406390">
              <a:spcBef>
                <a:spcPts val="0"/>
              </a:spcBef>
              <a:spcAft>
                <a:spcPts val="0"/>
              </a:spcAft>
              <a:buSzPts val="1200"/>
              <a:buChar char="■"/>
              <a:defRPr sz="1600"/>
            </a:lvl3pPr>
            <a:lvl4pPr marL="2438339" lvl="3" indent="-406390">
              <a:spcBef>
                <a:spcPts val="0"/>
              </a:spcBef>
              <a:spcAft>
                <a:spcPts val="0"/>
              </a:spcAft>
              <a:buSzPts val="1200"/>
              <a:buChar char="●"/>
              <a:defRPr sz="1600"/>
            </a:lvl4pPr>
            <a:lvl5pPr marL="3047924" lvl="4" indent="-406390">
              <a:spcBef>
                <a:spcPts val="0"/>
              </a:spcBef>
              <a:spcAft>
                <a:spcPts val="0"/>
              </a:spcAft>
              <a:buSzPts val="1200"/>
              <a:buChar char="○"/>
              <a:defRPr sz="1600"/>
            </a:lvl5pPr>
            <a:lvl6pPr marL="3657509" lvl="5" indent="-406390">
              <a:spcBef>
                <a:spcPts val="0"/>
              </a:spcBef>
              <a:spcAft>
                <a:spcPts val="0"/>
              </a:spcAft>
              <a:buSzPts val="1200"/>
              <a:buChar char="■"/>
              <a:defRPr sz="1600"/>
            </a:lvl6pPr>
            <a:lvl7pPr marL="4267093" lvl="6" indent="-406390">
              <a:spcBef>
                <a:spcPts val="0"/>
              </a:spcBef>
              <a:spcAft>
                <a:spcPts val="0"/>
              </a:spcAft>
              <a:buSzPts val="1200"/>
              <a:buChar char="●"/>
              <a:defRPr sz="1600"/>
            </a:lvl7pPr>
            <a:lvl8pPr marL="4876678" lvl="7" indent="-406390">
              <a:spcBef>
                <a:spcPts val="0"/>
              </a:spcBef>
              <a:spcAft>
                <a:spcPts val="0"/>
              </a:spcAft>
              <a:buSzPts val="1200"/>
              <a:buChar char="○"/>
              <a:defRPr sz="1600"/>
            </a:lvl8pPr>
            <a:lvl9pPr marL="5486263" lvl="8" indent="-406390">
              <a:spcBef>
                <a:spcPts val="0"/>
              </a:spcBef>
              <a:spcAft>
                <a:spcPts val="0"/>
              </a:spcAft>
              <a:buSzPts val="1200"/>
              <a:buChar char="■"/>
              <a:defRPr sz="1600"/>
            </a:lvl9pPr>
          </a:lstStyle>
          <a:p>
            <a:endParaRPr/>
          </a:p>
        </p:txBody>
      </p:sp>
      <p:sp>
        <p:nvSpPr>
          <p:cNvPr id="24" name="Google Shape;24;p5"/>
          <p:cNvSpPr txBox="1">
            <a:spLocks noGrp="1"/>
          </p:cNvSpPr>
          <p:nvPr>
            <p:ph type="sldNum" idx="12"/>
          </p:nvPr>
        </p:nvSpPr>
        <p:spPr>
          <a:xfrm>
            <a:off x="11296611" y="6217623"/>
            <a:ext cx="731600" cy="524800"/>
          </a:xfrm>
          <a:prstGeom prst="rect">
            <a:avLst/>
          </a:prstGeom>
        </p:spPr>
        <p:txBody>
          <a:bodyPr spcFirstLastPara="1" wrap="square" lIns="91425" tIns="91425" rIns="91425" bIns="91425" anchor="ctr" anchorCtr="0">
            <a:norm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algn="r"/>
            <a:fld id="{00000000-1234-1234-1234-123412341234}" type="slidenum">
              <a:rPr lang="en" smtClean="0"/>
              <a:pPr algn="r"/>
              <a:t>‹#›</a:t>
            </a:fld>
            <a:endParaRPr lang="en"/>
          </a:p>
        </p:txBody>
      </p:sp>
    </p:spTree>
    <p:extLst>
      <p:ext uri="{BB962C8B-B14F-4D97-AF65-F5344CB8AC3E}">
        <p14:creationId xmlns:p14="http://schemas.microsoft.com/office/powerpoint/2010/main" val="244084803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54D8B55-9EA8-4B81-8E84-9B93B0A27559}"/>
              </a:ext>
            </a:extLst>
          </p:cNvPr>
          <p:cNvSpPr>
            <a:spLocks noGrp="1"/>
          </p:cNvSpPr>
          <p:nvPr>
            <p:ph type="dt" sz="half" idx="10"/>
          </p:nvPr>
        </p:nvSpPr>
        <p:spPr/>
        <p:txBody>
          <a:bodyPr/>
          <a:lstStyle/>
          <a:p>
            <a:fld id="{4BE1D723-8F53-4F53-90B0-1982A396982E}" type="datetime1">
              <a:rPr lang="en-US" smtClean="0"/>
              <a:t>9/28/2023</a:t>
            </a:fld>
            <a:endParaRPr lang="en-US"/>
          </a:p>
        </p:txBody>
      </p:sp>
      <p:sp>
        <p:nvSpPr>
          <p:cNvPr id="8" name="Footer Placeholder 7">
            <a:extLst>
              <a:ext uri="{FF2B5EF4-FFF2-40B4-BE49-F238E27FC236}">
                <a16:creationId xmlns:a16="http://schemas.microsoft.com/office/drawing/2014/main" id="{062CA021-2578-47CB-822C-BDDFF7223B2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C4AAB51D-4141-4682-9375-DAFD5FB9DD1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810448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585C21A-8B93-4657-B5DF-7EAEAD3BE127}"/>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90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663440"/>
            <a:ext cx="10058400" cy="1143000"/>
          </a:xfrm>
        </p:spPr>
        <p:txBody>
          <a:bodyPr lIns="91440" rIns="91440" anchor="t" anchorCtr="0">
            <a:normAutofit/>
          </a:bodyPr>
          <a:lstStyle>
            <a:lvl1pPr marL="0" indent="0">
              <a:buNone/>
              <a:defRPr sz="2400" cap="all" spc="200" baseline="0">
                <a:solidFill>
                  <a:schemeClr val="tx1"/>
                </a:solidFill>
                <a:latin typeface="+mn-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cxnSp>
        <p:nvCxnSpPr>
          <p:cNvPr id="9" name="Straight Connector 8">
            <a:extLst>
              <a:ext uri="{FF2B5EF4-FFF2-40B4-BE49-F238E27FC236}">
                <a16:creationId xmlns:a16="http://schemas.microsoft.com/office/drawing/2014/main" id="{459DE2C1-4C52-40A3-8959-27B2C1BEBFF6}"/>
              </a:ext>
            </a:extLst>
          </p:cNvPr>
          <p:cNvCxnSpPr/>
          <p:nvPr/>
        </p:nvCxnSpPr>
        <p:spPr>
          <a:xfrm>
            <a:off x="1207658" y="4485132"/>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7" name="Date Placeholder 6">
            <a:extLst>
              <a:ext uri="{FF2B5EF4-FFF2-40B4-BE49-F238E27FC236}">
                <a16:creationId xmlns:a16="http://schemas.microsoft.com/office/drawing/2014/main" id="{AAF2E137-EC28-48F8-9198-1F02539029B6}"/>
              </a:ext>
            </a:extLst>
          </p:cNvPr>
          <p:cNvSpPr>
            <a:spLocks noGrp="1"/>
          </p:cNvSpPr>
          <p:nvPr>
            <p:ph type="dt" sz="half" idx="10"/>
          </p:nvPr>
        </p:nvSpPr>
        <p:spPr/>
        <p:txBody>
          <a:bodyPr/>
          <a:lstStyle/>
          <a:p>
            <a:fld id="{97669AF7-7BEB-44E4-9852-375E34362B5B}" type="datetime1">
              <a:rPr lang="en-US" smtClean="0"/>
              <a:t>9/28/2023</a:t>
            </a:fld>
            <a:endParaRPr lang="en-US"/>
          </a:p>
        </p:txBody>
      </p:sp>
      <p:sp>
        <p:nvSpPr>
          <p:cNvPr id="8" name="Footer Placeholder 7">
            <a:extLst>
              <a:ext uri="{FF2B5EF4-FFF2-40B4-BE49-F238E27FC236}">
                <a16:creationId xmlns:a16="http://schemas.microsoft.com/office/drawing/2014/main" id="{189422CD-6F62-4DD6-89EF-07A60B42D219}"/>
              </a:ext>
            </a:extLst>
          </p:cNvPr>
          <p:cNvSpPr>
            <a:spLocks noGrp="1"/>
          </p:cNvSpPr>
          <p:nvPr>
            <p:ph type="ftr" sz="quarter" idx="11"/>
          </p:nvPr>
        </p:nvSpPr>
        <p:spPr/>
        <p:txBody>
          <a:bodyPr/>
          <a:lstStyle/>
          <a:p>
            <a:endParaRPr lang="en-US"/>
          </a:p>
        </p:txBody>
      </p:sp>
      <p:sp>
        <p:nvSpPr>
          <p:cNvPr id="11" name="Slide Number Placeholder 10">
            <a:extLst>
              <a:ext uri="{FF2B5EF4-FFF2-40B4-BE49-F238E27FC236}">
                <a16:creationId xmlns:a16="http://schemas.microsoft.com/office/drawing/2014/main" id="{69C6AFF8-42B4-4D05-969B-9F5FB3355555}"/>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850761992"/>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2120900"/>
            <a:ext cx="4639736" cy="374819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515944" y="2120900"/>
            <a:ext cx="4639736" cy="3748194"/>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5782D47D-B0DC-4C40-BCC6-BBBA32584A38}"/>
              </a:ext>
            </a:extLst>
          </p:cNvPr>
          <p:cNvSpPr>
            <a:spLocks noGrp="1"/>
          </p:cNvSpPr>
          <p:nvPr>
            <p:ph type="dt" sz="half" idx="10"/>
          </p:nvPr>
        </p:nvSpPr>
        <p:spPr/>
        <p:txBody>
          <a:bodyPr/>
          <a:lstStyle/>
          <a:p>
            <a:fld id="{BAAAC38D-0552-4C82-B593-E6124DFADBE2}" type="datetime1">
              <a:rPr lang="en-US" smtClean="0"/>
              <a:t>9/28/2023</a:t>
            </a:fld>
            <a:endParaRPr lang="en-US"/>
          </a:p>
        </p:txBody>
      </p:sp>
      <p:sp>
        <p:nvSpPr>
          <p:cNvPr id="9" name="Footer Placeholder 8">
            <a:extLst>
              <a:ext uri="{FF2B5EF4-FFF2-40B4-BE49-F238E27FC236}">
                <a16:creationId xmlns:a16="http://schemas.microsoft.com/office/drawing/2014/main" id="{4690D34E-7EBD-44B2-83CA-4C126A18D7EF}"/>
              </a:ext>
            </a:extLst>
          </p:cNvPr>
          <p:cNvSpPr>
            <a:spLocks noGrp="1"/>
          </p:cNvSpPr>
          <p:nvPr>
            <p:ph type="ftr" sz="quarter" idx="11"/>
          </p:nvPr>
        </p:nvSpPr>
        <p:spPr/>
        <p:txBody>
          <a:bodyPr/>
          <a:lstStyle/>
          <a:p>
            <a:endParaRPr lang="en-US"/>
          </a:p>
        </p:txBody>
      </p:sp>
      <p:sp>
        <p:nvSpPr>
          <p:cNvPr id="10" name="Slide Number Placeholder 9">
            <a:extLst>
              <a:ext uri="{FF2B5EF4-FFF2-40B4-BE49-F238E27FC236}">
                <a16:creationId xmlns:a16="http://schemas.microsoft.com/office/drawing/2014/main" id="{2AC511A1-9BBD-42DE-92FB-2AF44F8E97A9}"/>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35198669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958274"/>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515944" y="2057400"/>
            <a:ext cx="4639736" cy="736282"/>
          </a:xfrm>
        </p:spPr>
        <p:txBody>
          <a:bodyPr lIns="91440" rIns="91440" anchor="ctr">
            <a:normAutofit/>
          </a:bodyPr>
          <a:lstStyle>
            <a:lvl1pPr marL="0" indent="0">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515944" y="2958273"/>
            <a:ext cx="4639736" cy="291082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2" name="Date Placeholder 1">
            <a:extLst>
              <a:ext uri="{FF2B5EF4-FFF2-40B4-BE49-F238E27FC236}">
                <a16:creationId xmlns:a16="http://schemas.microsoft.com/office/drawing/2014/main" id="{8AF8A515-AA94-45D1-9223-5C2272618D85}"/>
              </a:ext>
            </a:extLst>
          </p:cNvPr>
          <p:cNvSpPr>
            <a:spLocks noGrp="1"/>
          </p:cNvSpPr>
          <p:nvPr>
            <p:ph type="dt" sz="half" idx="10"/>
          </p:nvPr>
        </p:nvSpPr>
        <p:spPr/>
        <p:txBody>
          <a:bodyPr/>
          <a:lstStyle/>
          <a:p>
            <a:fld id="{D9DF0F1C-5577-4ACB-BB62-DF8F3C494C7E}" type="datetime1">
              <a:rPr lang="en-US" smtClean="0"/>
              <a:t>9/28/2023</a:t>
            </a:fld>
            <a:endParaRPr lang="en-US"/>
          </a:p>
        </p:txBody>
      </p:sp>
      <p:sp>
        <p:nvSpPr>
          <p:cNvPr id="11" name="Footer Placeholder 10">
            <a:extLst>
              <a:ext uri="{FF2B5EF4-FFF2-40B4-BE49-F238E27FC236}">
                <a16:creationId xmlns:a16="http://schemas.microsoft.com/office/drawing/2014/main" id="{D052F5BC-98E0-4D60-AD67-9547738B7DD4}"/>
              </a:ext>
            </a:extLst>
          </p:cNvPr>
          <p:cNvSpPr>
            <a:spLocks noGrp="1"/>
          </p:cNvSpPr>
          <p:nvPr>
            <p:ph type="ftr" sz="quarter" idx="11"/>
          </p:nvPr>
        </p:nvSpPr>
        <p:spPr/>
        <p:txBody>
          <a:bodyPr/>
          <a:lstStyle/>
          <a:p>
            <a:endParaRPr lang="en-US"/>
          </a:p>
        </p:txBody>
      </p:sp>
      <p:sp>
        <p:nvSpPr>
          <p:cNvPr id="12" name="Slide Number Placeholder 11">
            <a:extLst>
              <a:ext uri="{FF2B5EF4-FFF2-40B4-BE49-F238E27FC236}">
                <a16:creationId xmlns:a16="http://schemas.microsoft.com/office/drawing/2014/main" id="{A38552DC-952E-41EA-AAAF-C2187523C0B0}"/>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26389681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6" name="Date Placeholder 5">
            <a:extLst>
              <a:ext uri="{FF2B5EF4-FFF2-40B4-BE49-F238E27FC236}">
                <a16:creationId xmlns:a16="http://schemas.microsoft.com/office/drawing/2014/main" id="{7392073F-158F-44A3-8913-917AFFC1BC20}"/>
              </a:ext>
            </a:extLst>
          </p:cNvPr>
          <p:cNvSpPr>
            <a:spLocks noGrp="1"/>
          </p:cNvSpPr>
          <p:nvPr>
            <p:ph type="dt" sz="half" idx="10"/>
          </p:nvPr>
        </p:nvSpPr>
        <p:spPr/>
        <p:txBody>
          <a:bodyPr/>
          <a:lstStyle/>
          <a:p>
            <a:fld id="{1775B394-D9F9-4F0C-B15D-605F45CB9E9F}" type="datetime1">
              <a:rPr lang="en-US" smtClean="0"/>
              <a:t>9/28/2023</a:t>
            </a:fld>
            <a:endParaRPr lang="en-US"/>
          </a:p>
        </p:txBody>
      </p:sp>
      <p:sp>
        <p:nvSpPr>
          <p:cNvPr id="7" name="Footer Placeholder 6">
            <a:extLst>
              <a:ext uri="{FF2B5EF4-FFF2-40B4-BE49-F238E27FC236}">
                <a16:creationId xmlns:a16="http://schemas.microsoft.com/office/drawing/2014/main" id="{EED72207-24CA-42B7-A975-2F8E41CBA904}"/>
              </a:ext>
            </a:extLst>
          </p:cNvPr>
          <p:cNvSpPr>
            <a:spLocks noGrp="1"/>
          </p:cNvSpPr>
          <p:nvPr>
            <p:ph type="ftr" sz="quarter" idx="11"/>
          </p:nvPr>
        </p:nvSpPr>
        <p:spPr/>
        <p:txBody>
          <a:bodyPr/>
          <a:lstStyle/>
          <a:p>
            <a:endParaRPr lang="en-US"/>
          </a:p>
        </p:txBody>
      </p:sp>
      <p:sp>
        <p:nvSpPr>
          <p:cNvPr id="8" name="Slide Number Placeholder 7">
            <a:extLst>
              <a:ext uri="{FF2B5EF4-FFF2-40B4-BE49-F238E27FC236}">
                <a16:creationId xmlns:a16="http://schemas.microsoft.com/office/drawing/2014/main" id="{D01080F2-251A-4B88-9A62-16F46D724F83}"/>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54489859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A8E9C91B-7EAD-4562-AB0E-DFB9663AECE3}"/>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Date Placeholder 1">
            <a:extLst>
              <a:ext uri="{FF2B5EF4-FFF2-40B4-BE49-F238E27FC236}">
                <a16:creationId xmlns:a16="http://schemas.microsoft.com/office/drawing/2014/main" id="{94E9223F-721F-47BF-9FD5-0F8D12FF0DE1}"/>
              </a:ext>
            </a:extLst>
          </p:cNvPr>
          <p:cNvSpPr>
            <a:spLocks noGrp="1"/>
          </p:cNvSpPr>
          <p:nvPr>
            <p:ph type="dt" sz="half" idx="10"/>
          </p:nvPr>
        </p:nvSpPr>
        <p:spPr/>
        <p:txBody>
          <a:bodyPr/>
          <a:lstStyle/>
          <a:p>
            <a:fld id="{39667345-2558-425A-8533-9BFDBCE15005}" type="datetime1">
              <a:rPr lang="en-US" smtClean="0"/>
              <a:t>9/28/2023</a:t>
            </a:fld>
            <a:endParaRPr lang="en-US"/>
          </a:p>
        </p:txBody>
      </p:sp>
      <p:sp>
        <p:nvSpPr>
          <p:cNvPr id="3" name="Footer Placeholder 2">
            <a:extLst>
              <a:ext uri="{FF2B5EF4-FFF2-40B4-BE49-F238E27FC236}">
                <a16:creationId xmlns:a16="http://schemas.microsoft.com/office/drawing/2014/main" id="{05915714-6BBA-4593-8591-4E26F7D58D9F}"/>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BE06F857-D2E1-44DD-ABDD-EBB739645B67}"/>
              </a:ext>
            </a:extLst>
          </p:cNvPr>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89848196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16D90D66-BCB9-4229-A829-628874352AC0}"/>
              </a:ext>
            </a:extLst>
          </p:cNvPr>
          <p:cNvSpPr/>
          <p:nvPr/>
        </p:nvSpPr>
        <p:spPr>
          <a:xfrm>
            <a:off x="16" y="0"/>
            <a:ext cx="4654296"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643466" y="786383"/>
            <a:ext cx="3517567" cy="2093975"/>
          </a:xfrm>
        </p:spPr>
        <p:txBody>
          <a:bodyPr anchor="b">
            <a:normAutofit/>
          </a:bodyPr>
          <a:lstStyle>
            <a:lvl1pPr>
              <a:lnSpc>
                <a:spcPct val="90000"/>
              </a:lnSpc>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5458984" y="812799"/>
            <a:ext cx="5928344" cy="52947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643465" y="3043050"/>
            <a:ext cx="3517567" cy="3064505"/>
          </a:xfrm>
        </p:spPr>
        <p:txBody>
          <a:bodyPr lIns="91440" rIns="91440">
            <a:normAutofit/>
          </a:bodyPr>
          <a:lstStyle>
            <a:lvl1pPr marL="0" indent="0">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643464" y="6446520"/>
            <a:ext cx="3517568" cy="365125"/>
          </a:xfrm>
        </p:spPr>
        <p:txBody>
          <a:bodyPr/>
          <a:lstStyle>
            <a:lvl1pPr algn="l">
              <a:defRPr/>
            </a:lvl1pPr>
          </a:lstStyle>
          <a:p>
            <a:fld id="{92BEA474-078D-4E9B-9B14-09A87B19DC46}" type="datetime1">
              <a:rPr lang="en-US" smtClean="0"/>
              <a:t>9/28/2023</a:t>
            </a:fld>
            <a:endParaRPr lang="en-US"/>
          </a:p>
        </p:txBody>
      </p:sp>
      <p:sp>
        <p:nvSpPr>
          <p:cNvPr id="6" name="Footer Placeholder 5"/>
          <p:cNvSpPr>
            <a:spLocks noGrp="1"/>
          </p:cNvSpPr>
          <p:nvPr>
            <p:ph type="ftr" sz="quarter" idx="11"/>
          </p:nvPr>
        </p:nvSpPr>
        <p:spPr>
          <a:xfrm>
            <a:off x="5458983" y="6446520"/>
            <a:ext cx="5334019"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A98EE3D-8CD1-4C3F-BD1C-C98C9596463C}" type="slidenum">
              <a:rPr lang="en-US" smtClean="0"/>
              <a:pPr/>
              <a:t>‹#›</a:t>
            </a:fld>
            <a:endParaRPr lang="en-US"/>
          </a:p>
        </p:txBody>
      </p:sp>
    </p:spTree>
    <p:extLst>
      <p:ext uri="{BB962C8B-B14F-4D97-AF65-F5344CB8AC3E}">
        <p14:creationId xmlns:p14="http://schemas.microsoft.com/office/powerpoint/2010/main" val="312010372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DA134939-39C0-4522-A125-A13DFDA66490}"/>
              </a:ext>
            </a:extLst>
          </p:cNvPr>
          <p:cNvSpPr/>
          <p:nvPr/>
        </p:nvSpPr>
        <p:spPr>
          <a:xfrm>
            <a:off x="0" y="4578350"/>
            <a:ext cx="12188825" cy="227965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Picture Placeholder 2"/>
          <p:cNvSpPr>
            <a:spLocks noGrp="1" noChangeAspect="1"/>
          </p:cNvSpPr>
          <p:nvPr>
            <p:ph type="pic" idx="1"/>
          </p:nvPr>
        </p:nvSpPr>
        <p:spPr>
          <a:xfrm>
            <a:off x="15" y="0"/>
            <a:ext cx="12191985" cy="4578350"/>
          </a:xfrm>
          <a:solidFill>
            <a:schemeClr val="bg1">
              <a:lumMod val="85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2" name="Title 1"/>
          <p:cNvSpPr>
            <a:spLocks noGrp="1"/>
          </p:cNvSpPr>
          <p:nvPr>
            <p:ph type="title"/>
          </p:nvPr>
        </p:nvSpPr>
        <p:spPr>
          <a:xfrm>
            <a:off x="1097279" y="4799362"/>
            <a:ext cx="10113645" cy="743682"/>
          </a:xfrm>
        </p:spPr>
        <p:txBody>
          <a:bodyPr tIns="0" bIns="0" anchor="b">
            <a:noAutofit/>
          </a:bodyPr>
          <a:lstStyle>
            <a:lvl1pPr>
              <a:defRPr sz="3600" b="0">
                <a:solidFill>
                  <a:srgbClr val="FFFFFF"/>
                </a:solidFill>
              </a:defRPr>
            </a:lvl1pPr>
          </a:lstStyle>
          <a:p>
            <a:r>
              <a:rPr lang="en-US"/>
              <a:t>Click to edit Master title style</a:t>
            </a:r>
          </a:p>
        </p:txBody>
      </p:sp>
      <p:sp>
        <p:nvSpPr>
          <p:cNvPr id="4" name="Text Placeholder 3"/>
          <p:cNvSpPr>
            <a:spLocks noGrp="1"/>
          </p:cNvSpPr>
          <p:nvPr>
            <p:ph type="body" sz="half" idx="2"/>
          </p:nvPr>
        </p:nvSpPr>
        <p:spPr>
          <a:xfrm>
            <a:off x="1097279" y="5715000"/>
            <a:ext cx="10113264" cy="609600"/>
          </a:xfrm>
        </p:spPr>
        <p:txBody>
          <a:bodyPr lIns="91440" tIns="0" rIns="91440" bIns="0">
            <a:normAutofit/>
          </a:bodyPr>
          <a:lstStyle>
            <a:lvl1pPr marL="0" indent="0">
              <a:spcBef>
                <a:spcPts val="0"/>
              </a:spcBef>
              <a:spcAft>
                <a:spcPts val="600"/>
              </a:spcAft>
              <a:buNone/>
              <a:defRPr sz="18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lvl1pPr>
              <a:defRPr/>
            </a:lvl1pPr>
          </a:lstStyle>
          <a:p>
            <a:fld id="{4907D986-8816-4272-A432-0437A28A9828}" type="datetime1">
              <a:rPr lang="en-US" smtClean="0"/>
              <a:t>9/28/2023</a:t>
            </a:fld>
            <a:endParaRPr lang="en-US"/>
          </a:p>
        </p:txBody>
      </p:sp>
      <p:sp>
        <p:nvSpPr>
          <p:cNvPr id="6" name="Footer Placeholder 5"/>
          <p:cNvSpPr>
            <a:spLocks noGrp="1"/>
          </p:cNvSpPr>
          <p:nvPr>
            <p:ph type="ftr" sz="quarter" idx="11"/>
          </p:nvPr>
        </p:nvSpPr>
        <p:spPr>
          <a:xfrm>
            <a:off x="1097279" y="6446838"/>
            <a:ext cx="6818262" cy="365125"/>
          </a:xfrm>
        </p:spPr>
        <p:txBody>
          <a:bodyPr/>
          <a:lstStyle/>
          <a:p>
            <a:pPr algn="l"/>
            <a:endParaRPr lang="en-US"/>
          </a:p>
        </p:txBody>
      </p:sp>
      <p:sp>
        <p:nvSpPr>
          <p:cNvPr id="7" name="Slide Number Placeholder 6"/>
          <p:cNvSpPr>
            <a:spLocks noGrp="1"/>
          </p:cNvSpPr>
          <p:nvPr>
            <p:ph type="sldNum" sz="quarter" idx="12"/>
          </p:nvPr>
        </p:nvSpPr>
        <p:spPr/>
        <p:txBody>
          <a:bodyPr/>
          <a:lstStyle/>
          <a:p>
            <a:fld id="{3A98EE3D-8CD1-4C3F-BD1C-C98C9596463C}" type="slidenum">
              <a:rPr lang="en-US" smtClean="0"/>
              <a:t>‹#›</a:t>
            </a:fld>
            <a:endParaRPr lang="en-US"/>
          </a:p>
        </p:txBody>
      </p:sp>
    </p:spTree>
    <p:extLst>
      <p:ext uri="{BB962C8B-B14F-4D97-AF65-F5344CB8AC3E}">
        <p14:creationId xmlns:p14="http://schemas.microsoft.com/office/powerpoint/2010/main" val="132374344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theme" Target="../theme/theme1.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416A0E3C-60E6-4F39-BC55-5F7C224E1F7C}"/>
              </a:ext>
            </a:extLst>
          </p:cNvPr>
          <p:cNvSpPr/>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2108201"/>
            <a:ext cx="10058400" cy="3760891"/>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218426" y="6446838"/>
            <a:ext cx="2584850" cy="365125"/>
          </a:xfrm>
          <a:prstGeom prst="rect">
            <a:avLst/>
          </a:prstGeom>
        </p:spPr>
        <p:txBody>
          <a:bodyPr vert="horz" lIns="91440" tIns="45720" rIns="91440" bIns="45720" rtlCol="0" anchor="ctr"/>
          <a:lstStyle>
            <a:lvl1pPr algn="r">
              <a:defRPr sz="800">
                <a:solidFill>
                  <a:srgbClr val="FFFFFF"/>
                </a:solidFill>
              </a:defRPr>
            </a:lvl1pPr>
          </a:lstStyle>
          <a:p>
            <a:fld id="{62D6E202-B606-4609-B914-27C9371A1F6D}" type="datetime1">
              <a:rPr lang="en-US" smtClean="0"/>
              <a:t>9/28/2023</a:t>
            </a:fld>
            <a:endParaRPr lang="en-US"/>
          </a:p>
        </p:txBody>
      </p:sp>
      <p:sp>
        <p:nvSpPr>
          <p:cNvPr id="5" name="Footer Placeholder 4"/>
          <p:cNvSpPr>
            <a:spLocks noGrp="1"/>
          </p:cNvSpPr>
          <p:nvPr>
            <p:ph type="ftr" sz="quarter" idx="3"/>
          </p:nvPr>
        </p:nvSpPr>
        <p:spPr>
          <a:xfrm>
            <a:off x="1097279" y="6446838"/>
            <a:ext cx="6818262" cy="365125"/>
          </a:xfrm>
          <a:prstGeom prst="rect">
            <a:avLst/>
          </a:prstGeom>
        </p:spPr>
        <p:txBody>
          <a:bodyPr vert="horz" lIns="91440" tIns="45720" rIns="91440" bIns="45720" rtlCol="0" anchor="ctr"/>
          <a:lstStyle>
            <a:lvl1pPr algn="l">
              <a:defRPr sz="8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10993582" y="6446838"/>
            <a:ext cx="780010" cy="365125"/>
          </a:xfrm>
          <a:prstGeom prst="rect">
            <a:avLst/>
          </a:prstGeom>
        </p:spPr>
        <p:txBody>
          <a:bodyPr vert="horz" lIns="91440" tIns="45720" rIns="91440" bIns="45720" rtlCol="0" anchor="ctr"/>
          <a:lstStyle>
            <a:lvl1pPr algn="l">
              <a:defRPr sz="800">
                <a:solidFill>
                  <a:srgbClr val="FFFFFF"/>
                </a:solidFill>
              </a:defRPr>
            </a:lvl1pPr>
          </a:lstStyle>
          <a:p>
            <a:fld id="{3A98EE3D-8CD1-4C3F-BD1C-C98C9596463C}" type="slidenum">
              <a:rPr lang="en-US" smtClean="0"/>
              <a:t>‹#›</a:t>
            </a:fld>
            <a:endParaRPr lang="en-US"/>
          </a:p>
        </p:txBody>
      </p:sp>
      <p:cxnSp>
        <p:nvCxnSpPr>
          <p:cNvPr id="10" name="Straight Connector 9">
            <a:extLst>
              <a:ext uri="{FF2B5EF4-FFF2-40B4-BE49-F238E27FC236}">
                <a16:creationId xmlns:a16="http://schemas.microsoft.com/office/drawing/2014/main" id="{C5025DAC-8B93-4160-B017-3A274A5828C0}"/>
              </a:ext>
            </a:extLst>
          </p:cNvPr>
          <p:cNvCxnSpPr/>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39088262"/>
      </p:ext>
    </p:extLst>
  </p:cSld>
  <p:clrMap bg1="lt1" tx1="dk1" bg2="lt2" tx2="dk2" accent1="accent1" accent2="accent2" accent3="accent3" accent4="accent4" accent5="accent5" accent6="accent6" hlink="hlink" folHlink="folHlink"/>
  <p:sldLayoutIdLst>
    <p:sldLayoutId id="2147483783" r:id="rId1"/>
    <p:sldLayoutId id="2147483784" r:id="rId2"/>
    <p:sldLayoutId id="2147483785" r:id="rId3"/>
    <p:sldLayoutId id="2147483786" r:id="rId4"/>
    <p:sldLayoutId id="2147483787" r:id="rId5"/>
    <p:sldLayoutId id="2147483781" r:id="rId6"/>
    <p:sldLayoutId id="2147483777" r:id="rId7"/>
    <p:sldLayoutId id="2147483778" r:id="rId8"/>
    <p:sldLayoutId id="2147483779" r:id="rId9"/>
    <p:sldLayoutId id="2147483780" r:id="rId10"/>
    <p:sldLayoutId id="2147483782" r:id="rId11"/>
    <p:sldLayoutId id="2147483790" r:id="rId12"/>
    <p:sldLayoutId id="2147483791" r:id="rId13"/>
    <p:sldLayoutId id="2147483792" r:id="rId14"/>
  </p:sldLayoutIdLst>
  <p:hf sldNum="0" hdr="0" ftr="0" dt="0"/>
  <p:txStyles>
    <p:titleStyle>
      <a:lvl1pPr algn="l" defTabSz="914400" rtl="0" eaLnBrk="1" latinLnBrk="0" hangingPunct="1">
        <a:lnSpc>
          <a:spcPct val="90000"/>
        </a:lnSpc>
        <a:spcBef>
          <a:spcPct val="0"/>
        </a:spcBef>
        <a:buNone/>
        <a:defRPr sz="42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120000"/>
        </a:lnSpc>
        <a:spcBef>
          <a:spcPts val="1200"/>
        </a:spcBef>
        <a:spcAft>
          <a:spcPts val="200"/>
        </a:spcAft>
        <a:buClr>
          <a:schemeClr val="accent1"/>
        </a:buClr>
        <a:buSzPct val="100000"/>
        <a:buFont typeface="Calibri" panose="020F0502020204030204" pitchFamily="34" charset="0"/>
        <a:buChar char=" "/>
        <a:defRPr sz="18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120000"/>
        </a:lnSpc>
        <a:spcBef>
          <a:spcPts val="200"/>
        </a:spcBef>
        <a:spcAft>
          <a:spcPts val="400"/>
        </a:spcAft>
        <a:buClrTx/>
        <a:buFont typeface="Calibri" pitchFamily="34" charset="0"/>
        <a:buChar char="◦"/>
        <a:defRPr sz="16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120000"/>
        </a:lnSpc>
        <a:spcBef>
          <a:spcPts val="200"/>
        </a:spcBef>
        <a:spcAft>
          <a:spcPts val="400"/>
        </a:spcAft>
        <a:buClrTx/>
        <a:buFont typeface="Calibri" pitchFamily="34" charset="0"/>
        <a:buChar char="◦"/>
        <a:defRPr sz="12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dpantzer@mlsc.org" TargetMode="External"/><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hyperlink" Target="mailto:Leland.sampson@mdcourts.gov"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12.png"/><Relationship Id="rId4" Type="http://schemas.openxmlformats.org/officeDocument/2006/relationships/image" Target="../media/image11.png"/></Relationships>
</file>

<file path=ppt/slides/_rels/slide100.xml.rels><?xml version="1.0" encoding="UTF-8" standalone="yes"?>
<Relationships xmlns="http://schemas.openxmlformats.org/package/2006/relationships"><Relationship Id="rId3" Type="http://schemas.openxmlformats.org/officeDocument/2006/relationships/hyperlink" Target="https://www.wholewhale.com/tips/gpt-objections/" TargetMode="External"/><Relationship Id="rId2" Type="http://schemas.openxmlformats.org/officeDocument/2006/relationships/hyperlink" Target="https://causewriter.ai/resources/how-to-create-a-practical-ai-policy/" TargetMode="External"/><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6.xml"/></Relationships>
</file>

<file path=ppt/slides/_rels/slide102.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slideLayout" Target="../slideLayouts/slideLayout6.xml"/><Relationship Id="rId1" Type="http://schemas.openxmlformats.org/officeDocument/2006/relationships/video" Target="https://www.youtube.com/embed/h41Uc73xph4?feature=oembed" TargetMode="External"/></Relationships>
</file>

<file path=ppt/slides/_rels/slide103.xml.rels><?xml version="1.0" encoding="UTF-8" standalone="yes"?>
<Relationships xmlns="http://schemas.openxmlformats.org/package/2006/relationships"><Relationship Id="rId3" Type="http://schemas.openxmlformats.org/officeDocument/2006/relationships/hyperlink" Target="https://www.sequoiacap.com/" TargetMode="External"/><Relationship Id="rId2" Type="http://schemas.openxmlformats.org/officeDocument/2006/relationships/image" Target="../media/image121.png"/><Relationship Id="rId1" Type="http://schemas.openxmlformats.org/officeDocument/2006/relationships/slideLayout" Target="../slideLayouts/slideLayout6.xml"/></Relationships>
</file>

<file path=ppt/slides/_rels/slide104.xml.rels><?xml version="1.0" encoding="UTF-8" standalone="yes"?>
<Relationships xmlns="http://schemas.openxmlformats.org/package/2006/relationships"><Relationship Id="rId3" Type="http://schemas.openxmlformats.org/officeDocument/2006/relationships/hyperlink" Target="https://github.com/steven2358/awesome-generative-ai" TargetMode="External"/><Relationship Id="rId2" Type="http://schemas.openxmlformats.org/officeDocument/2006/relationships/hyperlink" Target="https://www.promptingguide.ai/" TargetMode="External"/><Relationship Id="rId1" Type="http://schemas.openxmlformats.org/officeDocument/2006/relationships/slideLayout" Target="../slideLayouts/slideLayout2.xml"/><Relationship Id="rId4" Type="http://schemas.openxmlformats.org/officeDocument/2006/relationships/hyperlink" Target="https://www.sequoiacap.com/article/generative-ai-act-two/"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17.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6.xml"/><Relationship Id="rId4" Type="http://schemas.openxmlformats.org/officeDocument/2006/relationships/image" Target="../media/image21.png"/></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notesSlide" Target="../notesSlides/notesSlide1.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6.xml"/><Relationship Id="rId5" Type="http://schemas.openxmlformats.org/officeDocument/2006/relationships/image" Target="../media/image29.png"/><Relationship Id="rId4" Type="http://schemas.openxmlformats.org/officeDocument/2006/relationships/image" Target="../media/image28.png"/></Relationships>
</file>

<file path=ppt/slides/_rels/slide2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3.xml"/></Relationships>
</file>

<file path=ppt/slides/_rels/slide3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2" Type="http://schemas.openxmlformats.org/officeDocument/2006/relationships/hyperlink" Target="https://phind-code-snippet-6.clssampson.repl.co/" TargetMode="Externa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4.xml"/><Relationship Id="rId1" Type="http://schemas.openxmlformats.org/officeDocument/2006/relationships/slideLayout" Target="../slideLayouts/slideLayout13.xml"/></Relationships>
</file>

<file path=ppt/slides/_rels/slide34.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15.xml"/><Relationship Id="rId1" Type="http://schemas.openxmlformats.org/officeDocument/2006/relationships/slideLayout" Target="../slideLayouts/slideLayout13.xml"/><Relationship Id="rId5" Type="http://schemas.openxmlformats.org/officeDocument/2006/relationships/image" Target="../media/image42.png"/><Relationship Id="rId4" Type="http://schemas.openxmlformats.org/officeDocument/2006/relationships/image" Target="../media/image41.png"/></Relationships>
</file>

<file path=ppt/slides/_rels/slide35.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16.xml"/><Relationship Id="rId1" Type="http://schemas.openxmlformats.org/officeDocument/2006/relationships/slideLayout" Target="../slideLayouts/slideLayout6.xml"/><Relationship Id="rId5" Type="http://schemas.openxmlformats.org/officeDocument/2006/relationships/image" Target="../media/image45.png"/><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6.xml"/></Relationships>
</file>

<file path=ppt/slides/_rels/slide3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6.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4.xml"/></Relationships>
</file>

<file path=ppt/slides/_rels/slide40.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6.xml"/></Relationships>
</file>

<file path=ppt/slides/_rels/slide4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image" Target="../media/image56.png"/><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2" Type="http://schemas.openxmlformats.org/officeDocument/2006/relationships/hyperlink" Target="https://fb.watch/neVCGhy5Am/?mibextid=CDWPTG" TargetMode="Externa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image" Target="../media/image58.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13.xml"/></Relationships>
</file>

<file path=ppt/slides/_rels/slide50.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6.xml"/><Relationship Id="rId5" Type="http://schemas.openxmlformats.org/officeDocument/2006/relationships/image" Target="../media/image66.png"/><Relationship Id="rId4" Type="http://schemas.openxmlformats.org/officeDocument/2006/relationships/image" Target="../media/image65.png"/></Relationships>
</file>

<file path=ppt/slides/_rels/slide53.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image" Target="../media/image71.pn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image" Target="../media/image68.pn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image" Target="../media/image78.png"/><Relationship Id="rId1" Type="http://schemas.openxmlformats.org/officeDocument/2006/relationships/slideLayout" Target="../slideLayouts/slideLayout6.xml"/><Relationship Id="rId4" Type="http://schemas.openxmlformats.org/officeDocument/2006/relationships/image" Target="../media/image80.png"/></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hyperlink" Target="https://chat.openai.com/" TargetMode="External"/><Relationship Id="rId2" Type="http://schemas.openxmlformats.org/officeDocument/2006/relationships/notesSlide" Target="../notesSlides/notesSlide6.xml"/><Relationship Id="rId1" Type="http://schemas.openxmlformats.org/officeDocument/2006/relationships/slideLayout" Target="../slideLayouts/slideLayout6.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70.xml.rels><?xml version="1.0" encoding="UTF-8" standalone="yes"?>
<Relationships xmlns="http://schemas.openxmlformats.org/package/2006/relationships"><Relationship Id="rId2" Type="http://schemas.openxmlformats.org/officeDocument/2006/relationships/image" Target="../media/image87.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jpeg"/><Relationship Id="rId1" Type="http://schemas.openxmlformats.org/officeDocument/2006/relationships/slideLayout" Target="../slideLayouts/slideLayout6.xml"/><Relationship Id="rId4" Type="http://schemas.openxmlformats.org/officeDocument/2006/relationships/image" Target="../media/image91.png"/></Relationships>
</file>

<file path=ppt/slides/_rels/slide74.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6.xml"/><Relationship Id="rId4" Type="http://schemas.openxmlformats.org/officeDocument/2006/relationships/image" Target="../media/image94.png"/></Relationships>
</file>

<file path=ppt/slides/_rels/slide76.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6.xml"/></Relationships>
</file>

<file path=ppt/slides/_rels/slide77.xml.rels><?xml version="1.0" encoding="UTF-8" standalone="yes"?>
<Relationships xmlns="http://schemas.openxmlformats.org/package/2006/relationships"><Relationship Id="rId2" Type="http://schemas.openxmlformats.org/officeDocument/2006/relationships/image" Target="../media/image96.jpeg"/><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79.xml.rels><?xml version="1.0" encoding="UTF-8" standalone="yes"?>
<Relationships xmlns="http://schemas.openxmlformats.org/package/2006/relationships"><Relationship Id="rId2" Type="http://schemas.openxmlformats.org/officeDocument/2006/relationships/image" Target="../media/image97.jpeg"/><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7.png"/></Relationships>
</file>

<file path=ppt/slides/_rels/slide80.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81.xml.rels><?xml version="1.0" encoding="UTF-8" standalone="yes"?>
<Relationships xmlns="http://schemas.openxmlformats.org/package/2006/relationships"><Relationship Id="rId2" Type="http://schemas.openxmlformats.org/officeDocument/2006/relationships/image" Target="../media/image99.jpeg"/><Relationship Id="rId1" Type="http://schemas.openxmlformats.org/officeDocument/2006/relationships/slideLayout" Target="../slideLayouts/slideLayout6.xml"/></Relationships>
</file>

<file path=ppt/slides/_rels/slide82.xml.rels><?xml version="1.0" encoding="UTF-8" standalone="yes"?>
<Relationships xmlns="http://schemas.openxmlformats.org/package/2006/relationships"><Relationship Id="rId2" Type="http://schemas.openxmlformats.org/officeDocument/2006/relationships/image" Target="../media/image100.png"/><Relationship Id="rId1" Type="http://schemas.openxmlformats.org/officeDocument/2006/relationships/slideLayout" Target="../slideLayouts/slideLayout6.xml"/></Relationships>
</file>

<file path=ppt/slides/_rels/slide83.xml.rels><?xml version="1.0" encoding="UTF-8" standalone="yes"?>
<Relationships xmlns="http://schemas.openxmlformats.org/package/2006/relationships"><Relationship Id="rId3" Type="http://schemas.openxmlformats.org/officeDocument/2006/relationships/slideLayout" Target="../slideLayouts/slideLayout6.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102.png"/><Relationship Id="rId4" Type="http://schemas.openxmlformats.org/officeDocument/2006/relationships/image" Target="../media/image101.jpeg"/></Relationships>
</file>

<file path=ppt/slides/_rels/slide84.xml.rels><?xml version="1.0" encoding="UTF-8" standalone="yes"?>
<Relationships xmlns="http://schemas.openxmlformats.org/package/2006/relationships"><Relationship Id="rId2" Type="http://schemas.openxmlformats.org/officeDocument/2006/relationships/image" Target="../media/image103.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04.jpeg"/><Relationship Id="rId1" Type="http://schemas.openxmlformats.org/officeDocument/2006/relationships/slideLayout" Target="../slideLayouts/slideLayout6.xml"/></Relationships>
</file>

<file path=ppt/slides/_rels/slide87.xml.rels><?xml version="1.0" encoding="UTF-8" standalone="yes"?>
<Relationships xmlns="http://schemas.openxmlformats.org/package/2006/relationships"><Relationship Id="rId2" Type="http://schemas.openxmlformats.org/officeDocument/2006/relationships/image" Target="../media/image105.png"/><Relationship Id="rId1" Type="http://schemas.openxmlformats.org/officeDocument/2006/relationships/slideLayout" Target="../slideLayouts/slideLayout6.xml"/></Relationships>
</file>

<file path=ppt/slides/_rels/slide88.x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slideLayout" Target="../slideLayouts/slideLayout6.xml"/></Relationships>
</file>

<file path=ppt/slides/_rels/slide89.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9.svg"/></Relationships>
</file>

<file path=ppt/slides/_rels/slide90.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jpe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111.png"/><Relationship Id="rId2" Type="http://schemas.openxmlformats.org/officeDocument/2006/relationships/image" Target="../media/image110.pn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3" Type="http://schemas.openxmlformats.org/officeDocument/2006/relationships/image" Target="../media/image112.png"/><Relationship Id="rId2" Type="http://schemas.openxmlformats.org/officeDocument/2006/relationships/notesSlide" Target="../notesSlides/notesSlide19.xml"/><Relationship Id="rId1" Type="http://schemas.openxmlformats.org/officeDocument/2006/relationships/slideLayout" Target="../slideLayouts/slideLayout12.xml"/><Relationship Id="rId6" Type="http://schemas.openxmlformats.org/officeDocument/2006/relationships/image" Target="../media/image114.png"/><Relationship Id="rId5" Type="http://schemas.openxmlformats.org/officeDocument/2006/relationships/hyperlink" Target="https://gamma.app/" TargetMode="External"/><Relationship Id="rId4" Type="http://schemas.openxmlformats.org/officeDocument/2006/relationships/image" Target="../media/image113.png"/></Relationships>
</file>

<file path=ppt/slides/_rels/slide93.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0.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94.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1.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95.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notesSlide" Target="../notesSlides/notesSlide22.xml"/><Relationship Id="rId1" Type="http://schemas.openxmlformats.org/officeDocument/2006/relationships/slideLayout" Target="../slideLayouts/slideLayout12.xml"/><Relationship Id="rId5" Type="http://schemas.openxmlformats.org/officeDocument/2006/relationships/image" Target="../media/image114.png"/><Relationship Id="rId4" Type="http://schemas.openxmlformats.org/officeDocument/2006/relationships/hyperlink" Target="https://gamma.app/" TargetMode="External"/></Relationships>
</file>

<file path=ppt/slides/_rels/slide96.xml.rels><?xml version="1.0" encoding="UTF-8" standalone="yes"?>
<Relationships xmlns="http://schemas.openxmlformats.org/package/2006/relationships"><Relationship Id="rId3" Type="http://schemas.openxmlformats.org/officeDocument/2006/relationships/image" Target="../media/image116.png"/><Relationship Id="rId7" Type="http://schemas.openxmlformats.org/officeDocument/2006/relationships/image" Target="../media/image114.png"/><Relationship Id="rId2" Type="http://schemas.openxmlformats.org/officeDocument/2006/relationships/notesSlide" Target="../notesSlides/notesSlide23.xml"/><Relationship Id="rId1" Type="http://schemas.openxmlformats.org/officeDocument/2006/relationships/slideLayout" Target="../slideLayouts/slideLayout12.xml"/><Relationship Id="rId6" Type="http://schemas.openxmlformats.org/officeDocument/2006/relationships/hyperlink" Target="https://gamma.app/" TargetMode="External"/><Relationship Id="rId5" Type="http://schemas.openxmlformats.org/officeDocument/2006/relationships/image" Target="../media/image118.png"/><Relationship Id="rId4" Type="http://schemas.openxmlformats.org/officeDocument/2006/relationships/image" Target="../media/image117.png"/></Relationships>
</file>

<file path=ppt/slides/_rels/slide97.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4.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98.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5.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_rels/slide99.xml.rels><?xml version="1.0" encoding="UTF-8" standalone="yes"?>
<Relationships xmlns="http://schemas.openxmlformats.org/package/2006/relationships"><Relationship Id="rId3" Type="http://schemas.openxmlformats.org/officeDocument/2006/relationships/hyperlink" Target="https://gamma.app/" TargetMode="External"/><Relationship Id="rId2" Type="http://schemas.openxmlformats.org/officeDocument/2006/relationships/notesSlide" Target="../notesSlides/notesSlide26.xml"/><Relationship Id="rId1" Type="http://schemas.openxmlformats.org/officeDocument/2006/relationships/slideLayout" Target="../slideLayouts/slideLayout12.xml"/><Relationship Id="rId4" Type="http://schemas.openxmlformats.org/officeDocument/2006/relationships/image" Target="../media/image114.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6" name="Rectangle 15">
            <a:extLst>
              <a:ext uri="{FF2B5EF4-FFF2-40B4-BE49-F238E27FC236}">
                <a16:creationId xmlns:a16="http://schemas.microsoft.com/office/drawing/2014/main" id="{0AF4F2BA-3C03-4E2C-8ABC-0949B61B3C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30DCC4-2ED0-E1F0-DFE9-B5EB53059B67}"/>
              </a:ext>
            </a:extLst>
          </p:cNvPr>
          <p:cNvPicPr>
            <a:picLocks noChangeAspect="1"/>
          </p:cNvPicPr>
          <p:nvPr/>
        </p:nvPicPr>
        <p:blipFill rotWithShape="1">
          <a:blip r:embed="rId2">
            <a:alphaModFix amt="35000"/>
          </a:blip>
          <a:srcRect b="15730"/>
          <a:stretch/>
        </p:blipFill>
        <p:spPr>
          <a:xfrm>
            <a:off x="20" y="10"/>
            <a:ext cx="12191980" cy="6857990"/>
          </a:xfrm>
          <a:prstGeom prst="rect">
            <a:avLst/>
          </a:prstGeom>
        </p:spPr>
      </p:pic>
      <p:sp>
        <p:nvSpPr>
          <p:cNvPr id="2" name="Title 1">
            <a:extLst>
              <a:ext uri="{FF2B5EF4-FFF2-40B4-BE49-F238E27FC236}">
                <a16:creationId xmlns:a16="http://schemas.microsoft.com/office/drawing/2014/main" id="{14882AA0-574D-78F6-CBDA-EC9EBBCFAD8A}"/>
              </a:ext>
            </a:extLst>
          </p:cNvPr>
          <p:cNvSpPr>
            <a:spLocks noGrp="1"/>
          </p:cNvSpPr>
          <p:nvPr>
            <p:ph type="ctrTitle"/>
          </p:nvPr>
        </p:nvSpPr>
        <p:spPr>
          <a:xfrm>
            <a:off x="1097280" y="758952"/>
            <a:ext cx="10058400" cy="3103139"/>
          </a:xfrm>
        </p:spPr>
        <p:txBody>
          <a:bodyPr>
            <a:normAutofit/>
          </a:bodyPr>
          <a:lstStyle/>
          <a:p>
            <a:r>
              <a:rPr lang="en-US" sz="5000">
                <a:effectLst/>
                <a:latin typeface="Arial" panose="020B0604020202020204" pitchFamily="34" charset="0"/>
                <a:ea typeface="Calibri" panose="020F0502020204030204" pitchFamily="34" charset="0"/>
              </a:rPr>
              <a:t>Practical AI: </a:t>
            </a:r>
            <a:br>
              <a:rPr lang="en-US" sz="5000">
                <a:effectLst/>
                <a:latin typeface="Arial" panose="020B0604020202020204" pitchFamily="34" charset="0"/>
                <a:ea typeface="Calibri" panose="020F0502020204030204" pitchFamily="34" charset="0"/>
              </a:rPr>
            </a:br>
            <a:br>
              <a:rPr lang="en-US" sz="1000">
                <a:effectLst/>
                <a:latin typeface="Arial" panose="020B0604020202020204" pitchFamily="34" charset="0"/>
                <a:ea typeface="Calibri" panose="020F0502020204030204" pitchFamily="34" charset="0"/>
              </a:rPr>
            </a:br>
            <a:r>
              <a:rPr lang="en-US" sz="2400" i="1">
                <a:effectLst/>
                <a:latin typeface="Arial" panose="020B0604020202020204" pitchFamily="34" charset="0"/>
                <a:ea typeface="Calibri" panose="020F0502020204030204" pitchFamily="34" charset="0"/>
              </a:rPr>
              <a:t>Using AI for administrative functions in bar</a:t>
            </a:r>
            <a:r>
              <a:rPr lang="en-US" sz="2400" i="1">
                <a:latin typeface="Arial" panose="020B0604020202020204" pitchFamily="34" charset="0"/>
                <a:ea typeface="Calibri" panose="020F0502020204030204" pitchFamily="34" charset="0"/>
              </a:rPr>
              <a:t> a</a:t>
            </a:r>
            <a:r>
              <a:rPr lang="en-US" sz="2400" i="1">
                <a:effectLst/>
                <a:latin typeface="Arial" panose="020B0604020202020204" pitchFamily="34" charset="0"/>
                <a:ea typeface="Calibri" panose="020F0502020204030204" pitchFamily="34" charset="0"/>
              </a:rPr>
              <a:t>ssociations &amp; law </a:t>
            </a:r>
            <a:r>
              <a:rPr lang="en-US" sz="2400" i="1">
                <a:latin typeface="Arial" panose="020B0604020202020204" pitchFamily="34" charset="0"/>
                <a:ea typeface="Calibri" panose="020F0502020204030204" pitchFamily="34" charset="0"/>
              </a:rPr>
              <a:t>f</a:t>
            </a:r>
            <a:r>
              <a:rPr lang="en-US" sz="2400" i="1">
                <a:effectLst/>
                <a:latin typeface="Arial" panose="020B0604020202020204" pitchFamily="34" charset="0"/>
                <a:ea typeface="Calibri" panose="020F0502020204030204" pitchFamily="34" charset="0"/>
              </a:rPr>
              <a:t>irms</a:t>
            </a:r>
            <a:endParaRPr lang="en-US" sz="2400" i="1">
              <a:solidFill>
                <a:srgbClr val="FFFFFF"/>
              </a:solidFill>
            </a:endParaRPr>
          </a:p>
        </p:txBody>
      </p:sp>
      <p:sp>
        <p:nvSpPr>
          <p:cNvPr id="3" name="Subtitle 2">
            <a:extLst>
              <a:ext uri="{FF2B5EF4-FFF2-40B4-BE49-F238E27FC236}">
                <a16:creationId xmlns:a16="http://schemas.microsoft.com/office/drawing/2014/main" id="{3C0BC2B0-EBD3-F89D-6037-B349157A1C14}"/>
              </a:ext>
            </a:extLst>
          </p:cNvPr>
          <p:cNvSpPr>
            <a:spLocks noGrp="1"/>
          </p:cNvSpPr>
          <p:nvPr>
            <p:ph type="subTitle" idx="1"/>
          </p:nvPr>
        </p:nvSpPr>
        <p:spPr>
          <a:xfrm>
            <a:off x="1100051" y="4645152"/>
            <a:ext cx="10058400" cy="1143000"/>
          </a:xfrm>
        </p:spPr>
        <p:txBody>
          <a:bodyPr>
            <a:normAutofit/>
          </a:bodyPr>
          <a:lstStyle/>
          <a:p>
            <a:r>
              <a:rPr lang="en-US">
                <a:solidFill>
                  <a:srgbClr val="FFFFFF"/>
                </a:solidFill>
              </a:rPr>
              <a:t>A cookbook in fifteen stories</a:t>
            </a:r>
          </a:p>
        </p:txBody>
      </p:sp>
      <p:cxnSp>
        <p:nvCxnSpPr>
          <p:cNvPr id="18" name="Straight Connector 17">
            <a:extLst>
              <a:ext uri="{FF2B5EF4-FFF2-40B4-BE49-F238E27FC236}">
                <a16:creationId xmlns:a16="http://schemas.microsoft.com/office/drawing/2014/main" id="{A07787ED-5EDC-4C54-AD87-55B60D0FE39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rgbClr val="FFFFFF"/>
            </a:solidFill>
          </a:ln>
        </p:spPr>
        <p:style>
          <a:lnRef idx="1">
            <a:schemeClr val="accent1"/>
          </a:lnRef>
          <a:fillRef idx="0">
            <a:schemeClr val="accent1"/>
          </a:fillRef>
          <a:effectRef idx="0">
            <a:schemeClr val="accent1"/>
          </a:effectRef>
          <a:fontRef idx="minor">
            <a:schemeClr val="tx1"/>
          </a:fontRef>
        </p:style>
      </p:cxnSp>
      <p:sp>
        <p:nvSpPr>
          <p:cNvPr id="20" name="!!footer rectangle">
            <a:extLst>
              <a:ext uri="{FF2B5EF4-FFF2-40B4-BE49-F238E27FC236}">
                <a16:creationId xmlns:a16="http://schemas.microsoft.com/office/drawing/2014/main" id="{B40A8CA7-7D5A-43B0-A1A0-B558ECA9EE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alpha val="9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5" name="TextBox 4">
            <a:extLst>
              <a:ext uri="{FF2B5EF4-FFF2-40B4-BE49-F238E27FC236}">
                <a16:creationId xmlns:a16="http://schemas.microsoft.com/office/drawing/2014/main" id="{18A44344-42D0-C05F-770D-B1E1F91E492C}"/>
              </a:ext>
            </a:extLst>
          </p:cNvPr>
          <p:cNvSpPr txBox="1"/>
          <p:nvPr/>
        </p:nvSpPr>
        <p:spPr>
          <a:xfrm>
            <a:off x="7594333" y="308008"/>
            <a:ext cx="4167739" cy="2585323"/>
          </a:xfrm>
          <a:prstGeom prst="rect">
            <a:avLst/>
          </a:prstGeom>
          <a:noFill/>
        </p:spPr>
        <p:txBody>
          <a:bodyPr wrap="square" rtlCol="0">
            <a:spAutoFit/>
          </a:bodyPr>
          <a:lstStyle/>
          <a:p>
            <a:r>
              <a:rPr lang="en-US"/>
              <a:t>2023 Mid-Atlantic Bar Conference</a:t>
            </a:r>
          </a:p>
          <a:p>
            <a:r>
              <a:rPr lang="en-US"/>
              <a:t>National Harbor</a:t>
            </a:r>
          </a:p>
          <a:p>
            <a:r>
              <a:rPr lang="en-US"/>
              <a:t>September 27, 2023</a:t>
            </a:r>
          </a:p>
          <a:p>
            <a:endParaRPr lang="en-US"/>
          </a:p>
          <a:p>
            <a:r>
              <a:rPr lang="en-US"/>
              <a:t>Dave Pantzer</a:t>
            </a:r>
          </a:p>
          <a:p>
            <a:r>
              <a:rPr lang="en-US">
                <a:hlinkClick r:id="rId3"/>
              </a:rPr>
              <a:t>dpantzer@mlsc.org</a:t>
            </a:r>
            <a:endParaRPr lang="en-US"/>
          </a:p>
          <a:p>
            <a:endParaRPr lang="en-US"/>
          </a:p>
          <a:p>
            <a:r>
              <a:rPr lang="en-US"/>
              <a:t>Lee Sampson</a:t>
            </a:r>
          </a:p>
          <a:p>
            <a:r>
              <a:rPr lang="en-US">
                <a:hlinkClick r:id="rId4"/>
              </a:rPr>
              <a:t>Leland.sampson@mdcourts.gov</a:t>
            </a:r>
            <a:r>
              <a:rPr lang="en-US"/>
              <a:t> </a:t>
            </a:r>
          </a:p>
        </p:txBody>
      </p:sp>
    </p:spTree>
    <p:extLst>
      <p:ext uri="{BB962C8B-B14F-4D97-AF65-F5344CB8AC3E}">
        <p14:creationId xmlns:p14="http://schemas.microsoft.com/office/powerpoint/2010/main" val="2926309"/>
      </p:ext>
    </p:extLst>
  </p:cSld>
  <p:clrMapOvr>
    <a:overrideClrMapping bg1="dk1" tx1="lt1" bg2="dk2" tx2="lt2" accent1="accent1" accent2="accent2" accent3="accent3" accent4="accent4" accent5="accent5" accent6="accent6" hlink="hlink" folHlink="folHlink"/>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dirty="0">
                <a:solidFill>
                  <a:schemeClr val="tx1"/>
                </a:solidFill>
              </a:rPr>
              <a:t>Concerns: Cost; busyness; ROI; other associations; participation </a:t>
            </a:r>
          </a:p>
        </p:txBody>
      </p:sp>
      <p:pic>
        <p:nvPicPr>
          <p:cNvPr id="5" name="Picture 4">
            <a:extLst>
              <a:ext uri="{FF2B5EF4-FFF2-40B4-BE49-F238E27FC236}">
                <a16:creationId xmlns:a16="http://schemas.microsoft.com/office/drawing/2014/main" id="{17952A86-549A-8492-7F3A-3D8A020C46DA}"/>
              </a:ext>
            </a:extLst>
          </p:cNvPr>
          <p:cNvPicPr>
            <a:picLocks noChangeAspect="1"/>
          </p:cNvPicPr>
          <p:nvPr/>
        </p:nvPicPr>
        <p:blipFill>
          <a:blip r:embed="rId3"/>
          <a:stretch>
            <a:fillRect/>
          </a:stretch>
        </p:blipFill>
        <p:spPr>
          <a:xfrm>
            <a:off x="176625" y="1978545"/>
            <a:ext cx="5375580" cy="474693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6411596A-0902-EFAA-32E2-B4CA4FD5DA9C}"/>
              </a:ext>
            </a:extLst>
          </p:cNvPr>
          <p:cNvPicPr>
            <a:picLocks noChangeAspect="1"/>
          </p:cNvPicPr>
          <p:nvPr/>
        </p:nvPicPr>
        <p:blipFill>
          <a:blip r:embed="rId4"/>
          <a:stretch>
            <a:fillRect/>
          </a:stretch>
        </p:blipFill>
        <p:spPr>
          <a:xfrm>
            <a:off x="4818962" y="2376110"/>
            <a:ext cx="4457060" cy="47591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8746AD4D-3EDA-030F-A208-12154A475710}"/>
              </a:ext>
            </a:extLst>
          </p:cNvPr>
          <p:cNvPicPr>
            <a:picLocks noChangeAspect="1"/>
          </p:cNvPicPr>
          <p:nvPr/>
        </p:nvPicPr>
        <p:blipFill>
          <a:blip r:embed="rId5"/>
          <a:stretch>
            <a:fillRect/>
          </a:stretch>
        </p:blipFill>
        <p:spPr>
          <a:xfrm>
            <a:off x="7047492" y="1978545"/>
            <a:ext cx="4967883" cy="3232378"/>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743874324"/>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Should we be doing this?</a:t>
            </a:r>
          </a:p>
        </p:txBody>
      </p:sp>
      <p:sp>
        <p:nvSpPr>
          <p:cNvPr id="3" name="TextBox 2">
            <a:extLst>
              <a:ext uri="{FF2B5EF4-FFF2-40B4-BE49-F238E27FC236}">
                <a16:creationId xmlns:a16="http://schemas.microsoft.com/office/drawing/2014/main" id="{B805A668-EC2C-0252-E887-982679C07B95}"/>
              </a:ext>
            </a:extLst>
          </p:cNvPr>
          <p:cNvSpPr txBox="1"/>
          <p:nvPr/>
        </p:nvSpPr>
        <p:spPr>
          <a:xfrm>
            <a:off x="1097280" y="5154505"/>
            <a:ext cx="10058400" cy="923330"/>
          </a:xfrm>
          <a:prstGeom prst="rect">
            <a:avLst/>
          </a:prstGeom>
          <a:noFill/>
        </p:spPr>
        <p:txBody>
          <a:bodyPr wrap="square">
            <a:spAutoFit/>
          </a:bodyPr>
          <a:lstStyle/>
          <a:p>
            <a:r>
              <a:rPr lang="en-US"/>
              <a:t>AI Policy Generator - </a:t>
            </a:r>
            <a:r>
              <a:rPr lang="en-US">
                <a:hlinkClick r:id="rId2"/>
              </a:rPr>
              <a:t>https://causewriter.ai/resources/how-to-create-a-practical-ai-policy/</a:t>
            </a:r>
            <a:endParaRPr lang="en-US"/>
          </a:p>
          <a:p>
            <a:r>
              <a:rPr lang="en-US"/>
              <a:t>The Seven GPT Objections to Consider (with rebuttals) </a:t>
            </a:r>
            <a:r>
              <a:rPr lang="en-US">
                <a:hlinkClick r:id="rId3"/>
              </a:rPr>
              <a:t>https://www.wholewhale.com/tips/gpt-objections/</a:t>
            </a:r>
            <a:r>
              <a:rPr lang="en-US"/>
              <a:t> </a:t>
            </a:r>
          </a:p>
        </p:txBody>
      </p:sp>
    </p:spTree>
    <p:extLst>
      <p:ext uri="{BB962C8B-B14F-4D97-AF65-F5344CB8AC3E}">
        <p14:creationId xmlns:p14="http://schemas.microsoft.com/office/powerpoint/2010/main" val="1946779384"/>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Take a quick look at everything…</a:t>
            </a:r>
          </a:p>
        </p:txBody>
      </p:sp>
      <p:sp>
        <p:nvSpPr>
          <p:cNvPr id="3" name="TextBox 2">
            <a:extLst>
              <a:ext uri="{FF2B5EF4-FFF2-40B4-BE49-F238E27FC236}">
                <a16:creationId xmlns:a16="http://schemas.microsoft.com/office/drawing/2014/main" id="{F33A4823-B7F7-AB2E-D776-2BB67C34BE76}"/>
              </a:ext>
            </a:extLst>
          </p:cNvPr>
          <p:cNvSpPr txBox="1"/>
          <p:nvPr/>
        </p:nvSpPr>
        <p:spPr>
          <a:xfrm>
            <a:off x="1097280" y="5681932"/>
            <a:ext cx="6097604" cy="646331"/>
          </a:xfrm>
          <a:prstGeom prst="rect">
            <a:avLst/>
          </a:prstGeom>
          <a:noFill/>
        </p:spPr>
        <p:txBody>
          <a:bodyPr wrap="square" lIns="91440" tIns="45720" rIns="91440" bIns="45720" anchor="t">
            <a:spAutoFit/>
          </a:bodyPr>
          <a:lstStyle/>
          <a:p>
            <a:r>
              <a:rPr lang="en-US"/>
              <a:t>Microsoft Copilot</a:t>
            </a:r>
          </a:p>
          <a:p>
            <a:r>
              <a:rPr lang="en-US"/>
              <a:t>Google Duet</a:t>
            </a:r>
          </a:p>
        </p:txBody>
      </p:sp>
      <p:pic>
        <p:nvPicPr>
          <p:cNvPr id="4" name="Picture 3">
            <a:extLst>
              <a:ext uri="{FF2B5EF4-FFF2-40B4-BE49-F238E27FC236}">
                <a16:creationId xmlns:a16="http://schemas.microsoft.com/office/drawing/2014/main" id="{FD5AAC1E-E3C7-120C-D3A6-7A330D526461}"/>
              </a:ext>
            </a:extLst>
          </p:cNvPr>
          <p:cNvPicPr>
            <a:picLocks noChangeAspect="1"/>
          </p:cNvPicPr>
          <p:nvPr/>
        </p:nvPicPr>
        <p:blipFill>
          <a:blip r:embed="rId2"/>
          <a:stretch>
            <a:fillRect/>
          </a:stretch>
        </p:blipFill>
        <p:spPr>
          <a:xfrm>
            <a:off x="5271438" y="1737360"/>
            <a:ext cx="6264175" cy="3703885"/>
          </a:xfrm>
          <a:prstGeom prst="rect">
            <a:avLst/>
          </a:prstGeom>
        </p:spPr>
      </p:pic>
      <p:sp>
        <p:nvSpPr>
          <p:cNvPr id="5" name="TextBox 4">
            <a:extLst>
              <a:ext uri="{FF2B5EF4-FFF2-40B4-BE49-F238E27FC236}">
                <a16:creationId xmlns:a16="http://schemas.microsoft.com/office/drawing/2014/main" id="{459F6F9E-8B96-8BDE-44F9-F46F1AE36339}"/>
              </a:ext>
            </a:extLst>
          </p:cNvPr>
          <p:cNvSpPr txBox="1"/>
          <p:nvPr/>
        </p:nvSpPr>
        <p:spPr>
          <a:xfrm>
            <a:off x="5610423" y="5441245"/>
            <a:ext cx="5925190" cy="369332"/>
          </a:xfrm>
          <a:prstGeom prst="rect">
            <a:avLst/>
          </a:prstGeom>
          <a:noFill/>
        </p:spPr>
        <p:txBody>
          <a:bodyPr wrap="square">
            <a:spAutoFit/>
          </a:bodyPr>
          <a:lstStyle/>
          <a:p>
            <a:r>
              <a:rPr lang="en-US" sz="1800" b="1"/>
              <a:t>https://www.youtube.com/watch?v=B2-8wrF9Okc</a:t>
            </a:r>
          </a:p>
        </p:txBody>
      </p:sp>
    </p:spTree>
    <p:extLst>
      <p:ext uri="{BB962C8B-B14F-4D97-AF65-F5344CB8AC3E}">
        <p14:creationId xmlns:p14="http://schemas.microsoft.com/office/powerpoint/2010/main" val="39950638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dirty="0">
                <a:solidFill>
                  <a:schemeClr val="tx1"/>
                </a:solidFill>
              </a:rPr>
              <a:t>The future of AI – Beside, Outside, Inside</a:t>
            </a:r>
            <a:endParaRPr lang="en-US" dirty="0">
              <a:solidFill>
                <a:schemeClr val="tx1"/>
              </a:solidFill>
            </a:endParaRPr>
          </a:p>
        </p:txBody>
      </p:sp>
      <p:sp>
        <p:nvSpPr>
          <p:cNvPr id="3" name="TextBox 2">
            <a:extLst>
              <a:ext uri="{FF2B5EF4-FFF2-40B4-BE49-F238E27FC236}">
                <a16:creationId xmlns:a16="http://schemas.microsoft.com/office/drawing/2014/main" id="{F33A4823-B7F7-AB2E-D776-2BB67C34BE76}"/>
              </a:ext>
            </a:extLst>
          </p:cNvPr>
          <p:cNvSpPr txBox="1"/>
          <p:nvPr/>
        </p:nvSpPr>
        <p:spPr>
          <a:xfrm>
            <a:off x="1097280" y="4945332"/>
            <a:ext cx="6097604" cy="369332"/>
          </a:xfrm>
          <a:prstGeom prst="rect">
            <a:avLst/>
          </a:prstGeom>
          <a:noFill/>
        </p:spPr>
        <p:txBody>
          <a:bodyPr wrap="square" lIns="91440" tIns="45720" rIns="91440" bIns="45720" anchor="t">
            <a:spAutoFit/>
          </a:bodyPr>
          <a:lstStyle/>
          <a:p>
            <a:endParaRPr lang="en-US" dirty="0"/>
          </a:p>
        </p:txBody>
      </p:sp>
      <p:sp>
        <p:nvSpPr>
          <p:cNvPr id="5" name="TextBox 4">
            <a:extLst>
              <a:ext uri="{FF2B5EF4-FFF2-40B4-BE49-F238E27FC236}">
                <a16:creationId xmlns:a16="http://schemas.microsoft.com/office/drawing/2014/main" id="{459F6F9E-8B96-8BDE-44F9-F46F1AE36339}"/>
              </a:ext>
            </a:extLst>
          </p:cNvPr>
          <p:cNvSpPr txBox="1"/>
          <p:nvPr/>
        </p:nvSpPr>
        <p:spPr>
          <a:xfrm>
            <a:off x="5610423" y="5441245"/>
            <a:ext cx="5925190" cy="369332"/>
          </a:xfrm>
          <a:prstGeom prst="rect">
            <a:avLst/>
          </a:prstGeom>
          <a:noFill/>
        </p:spPr>
        <p:txBody>
          <a:bodyPr wrap="square" lIns="91440" tIns="45720" rIns="91440" bIns="45720" anchor="t">
            <a:spAutoFit/>
          </a:bodyPr>
          <a:lstStyle/>
          <a:p>
            <a:endParaRPr lang="en-US" sz="1800" b="1" dirty="0"/>
          </a:p>
        </p:txBody>
      </p:sp>
      <p:pic>
        <p:nvPicPr>
          <p:cNvPr id="6" name="Online Media 5" title="Beside, Inside, Outside: Three A.I. Interaction Models for App Developers | Microsoft Build 2023">
            <a:hlinkClick r:id="" action="ppaction://media"/>
            <a:extLst>
              <a:ext uri="{FF2B5EF4-FFF2-40B4-BE49-F238E27FC236}">
                <a16:creationId xmlns:a16="http://schemas.microsoft.com/office/drawing/2014/main" id="{A570D535-8C9D-E95C-E2BC-D1B6591A4B56}"/>
              </a:ext>
            </a:extLst>
          </p:cNvPr>
          <p:cNvPicPr>
            <a:picLocks noRot="1" noChangeAspect="1"/>
          </p:cNvPicPr>
          <p:nvPr>
            <a:videoFile r:link="rId1"/>
          </p:nvPr>
        </p:nvPicPr>
        <p:blipFill>
          <a:blip r:embed="rId3"/>
          <a:stretch>
            <a:fillRect/>
          </a:stretch>
        </p:blipFill>
        <p:spPr>
          <a:xfrm>
            <a:off x="2527300" y="2101850"/>
            <a:ext cx="7150100" cy="4165600"/>
          </a:xfrm>
          <a:prstGeom prst="rect">
            <a:avLst/>
          </a:prstGeom>
        </p:spPr>
      </p:pic>
    </p:spTree>
    <p:extLst>
      <p:ext uri="{BB962C8B-B14F-4D97-AF65-F5344CB8AC3E}">
        <p14:creationId xmlns:p14="http://schemas.microsoft.com/office/powerpoint/2010/main" val="3327732845"/>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1C51545-953C-B1AE-69C3-EB050F7EBE1E}"/>
              </a:ext>
            </a:extLst>
          </p:cNvPr>
          <p:cNvSpPr>
            <a:spLocks noGrp="1"/>
          </p:cNvSpPr>
          <p:nvPr>
            <p:ph type="title"/>
          </p:nvPr>
        </p:nvSpPr>
        <p:spPr/>
        <p:txBody>
          <a:bodyPr/>
          <a:lstStyle/>
          <a:p>
            <a:endParaRPr lang="en-US"/>
          </a:p>
        </p:txBody>
      </p:sp>
      <p:pic>
        <p:nvPicPr>
          <p:cNvPr id="3074" name="Picture 2">
            <a:extLst>
              <a:ext uri="{FF2B5EF4-FFF2-40B4-BE49-F238E27FC236}">
                <a16:creationId xmlns:a16="http://schemas.microsoft.com/office/drawing/2014/main" id="{B436E9FF-15C8-542C-2D09-7950A536962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24250" y="0"/>
            <a:ext cx="5143500" cy="68580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F9E27743-91DB-5364-6738-38D43D9AA8CE}"/>
              </a:ext>
            </a:extLst>
          </p:cNvPr>
          <p:cNvSpPr txBox="1"/>
          <p:nvPr/>
        </p:nvSpPr>
        <p:spPr>
          <a:xfrm>
            <a:off x="263390" y="4751309"/>
            <a:ext cx="6098240" cy="923330"/>
          </a:xfrm>
          <a:prstGeom prst="rect">
            <a:avLst/>
          </a:prstGeom>
          <a:noFill/>
        </p:spPr>
        <p:txBody>
          <a:bodyPr wrap="square">
            <a:spAutoFit/>
          </a:bodyPr>
          <a:lstStyle/>
          <a:p>
            <a:r>
              <a:rPr lang="en-US">
                <a:hlinkClick r:id="rId3"/>
              </a:rPr>
              <a:t>https://www.sequoiacap.com/</a:t>
            </a:r>
            <a:endParaRPr lang="en-US"/>
          </a:p>
          <a:p>
            <a:r>
              <a:rPr lang="en-US"/>
              <a:t>article/generative-ai-act-two/</a:t>
            </a:r>
          </a:p>
          <a:p>
            <a:endParaRPr lang="en-US"/>
          </a:p>
        </p:txBody>
      </p:sp>
    </p:spTree>
    <p:extLst>
      <p:ext uri="{BB962C8B-B14F-4D97-AF65-F5344CB8AC3E}">
        <p14:creationId xmlns:p14="http://schemas.microsoft.com/office/powerpoint/2010/main" val="37381789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Further reading</a:t>
            </a:r>
          </a:p>
        </p:txBody>
      </p:sp>
      <p:sp>
        <p:nvSpPr>
          <p:cNvPr id="4" name="TextBox 3">
            <a:extLst>
              <a:ext uri="{FF2B5EF4-FFF2-40B4-BE49-F238E27FC236}">
                <a16:creationId xmlns:a16="http://schemas.microsoft.com/office/drawing/2014/main" id="{200A11D3-8C08-ADF7-0133-3BC1BB56336C}"/>
              </a:ext>
            </a:extLst>
          </p:cNvPr>
          <p:cNvSpPr txBox="1"/>
          <p:nvPr/>
        </p:nvSpPr>
        <p:spPr>
          <a:xfrm>
            <a:off x="1282699" y="2242819"/>
            <a:ext cx="9958705" cy="147732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b="1">
                <a:latin typeface="Segoe UI"/>
                <a:cs typeface="Segoe UI"/>
              </a:rPr>
              <a:t>Prompt engineering guide:</a:t>
            </a:r>
            <a:r>
              <a:rPr lang="en-US">
                <a:latin typeface="Segoe UI"/>
                <a:cs typeface="Segoe UI"/>
              </a:rPr>
              <a:t> </a:t>
            </a:r>
            <a:r>
              <a:rPr lang="en-US">
                <a:latin typeface="Arial"/>
                <a:cs typeface="Arial"/>
                <a:hlinkClick r:id="rId2"/>
              </a:rPr>
              <a:t>https://www.promptingguide.ai/</a:t>
            </a:r>
            <a:endParaRPr lang="en-US">
              <a:latin typeface="Arial"/>
              <a:cs typeface="Arial"/>
            </a:endParaRPr>
          </a:p>
          <a:p>
            <a:pPr marL="285750" indent="-285750">
              <a:buFont typeface="Arial"/>
              <a:buChar char="•"/>
            </a:pPr>
            <a:r>
              <a:rPr lang="en-US" b="1">
                <a:latin typeface="Segoe UI"/>
                <a:cs typeface="Segoe UI"/>
              </a:rPr>
              <a:t>Great list of tools and links:</a:t>
            </a:r>
            <a:r>
              <a:rPr lang="en-US">
                <a:latin typeface="Segoe UI"/>
                <a:cs typeface="Segoe UI"/>
              </a:rPr>
              <a:t> </a:t>
            </a:r>
            <a:r>
              <a:rPr lang="en-US">
                <a:solidFill>
                  <a:srgbClr val="6EAC1C"/>
                </a:solidFill>
                <a:latin typeface="Segoe UI"/>
                <a:cs typeface="Segoe UI"/>
                <a:hlinkClick r:id="rId3"/>
              </a:rPr>
              <a:t>https://github.com/steven2358/awesome-generative-ai</a:t>
            </a:r>
            <a:endParaRPr lang="en-US">
              <a:latin typeface="Segoe UI"/>
              <a:cs typeface="Segoe UI"/>
            </a:endParaRPr>
          </a:p>
          <a:p>
            <a:pPr marL="285750" indent="-285750">
              <a:buFont typeface="Arial"/>
              <a:buChar char="•"/>
            </a:pPr>
            <a:r>
              <a:rPr lang="en-US" b="1">
                <a:latin typeface="Segoe UI"/>
                <a:cs typeface="Segoe UI"/>
              </a:rPr>
              <a:t>Generative AI’s Act Two (with “market map”):</a:t>
            </a:r>
            <a:r>
              <a:rPr lang="en-US">
                <a:latin typeface="Segoe UI"/>
                <a:cs typeface="Segoe UI"/>
              </a:rPr>
              <a:t> </a:t>
            </a:r>
            <a:r>
              <a:rPr lang="en-US">
                <a:solidFill>
                  <a:srgbClr val="6EAC1C"/>
                </a:solidFill>
                <a:latin typeface="Segoe UI"/>
                <a:cs typeface="Segoe UI"/>
                <a:hlinkClick r:id="rId4"/>
              </a:rPr>
              <a:t>https://www.sequoiacap.com/article/generative-ai-act-two/</a:t>
            </a:r>
            <a:r>
              <a:rPr lang="en-US">
                <a:latin typeface="Segoe UI"/>
                <a:cs typeface="Segoe UI"/>
              </a:rPr>
              <a:t> </a:t>
            </a:r>
          </a:p>
          <a:p>
            <a:pPr marL="285750" indent="-285750">
              <a:buFont typeface="Arial"/>
              <a:buChar char="•"/>
            </a:pPr>
            <a:endParaRPr lang="en-US">
              <a:latin typeface="Segoe UI"/>
              <a:cs typeface="Segoe UI"/>
            </a:endParaRPr>
          </a:p>
        </p:txBody>
      </p:sp>
    </p:spTree>
    <p:extLst>
      <p:ext uri="{BB962C8B-B14F-4D97-AF65-F5344CB8AC3E}">
        <p14:creationId xmlns:p14="http://schemas.microsoft.com/office/powerpoint/2010/main" val="126945935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dirty="0">
                <a:solidFill>
                  <a:schemeClr val="tx1"/>
                </a:solidFill>
              </a:rPr>
              <a:t>Talking to my computer </a:t>
            </a:r>
            <a:br>
              <a:rPr lang="en-US" sz="3600" dirty="0">
                <a:solidFill>
                  <a:schemeClr val="tx1"/>
                </a:solidFill>
              </a:rPr>
            </a:br>
            <a:r>
              <a:rPr lang="en-US" sz="3600" dirty="0">
                <a:solidFill>
                  <a:schemeClr val="tx1"/>
                </a:solidFill>
              </a:rPr>
              <a:t>Editing content – getting a 600-word answer to 137</a:t>
            </a:r>
          </a:p>
        </p:txBody>
      </p:sp>
      <p:pic>
        <p:nvPicPr>
          <p:cNvPr id="5" name="Picture 4">
            <a:extLst>
              <a:ext uri="{FF2B5EF4-FFF2-40B4-BE49-F238E27FC236}">
                <a16:creationId xmlns:a16="http://schemas.microsoft.com/office/drawing/2014/main" id="{0407A852-1D97-7AD9-16A9-A2D95409FA3F}"/>
              </a:ext>
            </a:extLst>
          </p:cNvPr>
          <p:cNvPicPr>
            <a:picLocks noChangeAspect="1"/>
          </p:cNvPicPr>
          <p:nvPr/>
        </p:nvPicPr>
        <p:blipFill>
          <a:blip r:embed="rId3"/>
          <a:stretch>
            <a:fillRect/>
          </a:stretch>
        </p:blipFill>
        <p:spPr>
          <a:xfrm>
            <a:off x="829762" y="2199861"/>
            <a:ext cx="9394928" cy="1060015"/>
          </a:xfrm>
          <a:prstGeom prst="rect">
            <a:avLst/>
          </a:prstGeom>
        </p:spPr>
      </p:pic>
      <p:pic>
        <p:nvPicPr>
          <p:cNvPr id="7" name="Picture 6">
            <a:extLst>
              <a:ext uri="{FF2B5EF4-FFF2-40B4-BE49-F238E27FC236}">
                <a16:creationId xmlns:a16="http://schemas.microsoft.com/office/drawing/2014/main" id="{B3708EDD-57A9-6946-691E-02C599226680}"/>
              </a:ext>
            </a:extLst>
          </p:cNvPr>
          <p:cNvPicPr>
            <a:picLocks noChangeAspect="1"/>
          </p:cNvPicPr>
          <p:nvPr/>
        </p:nvPicPr>
        <p:blipFill>
          <a:blip r:embed="rId4"/>
          <a:stretch>
            <a:fillRect/>
          </a:stretch>
        </p:blipFill>
        <p:spPr>
          <a:xfrm>
            <a:off x="1787417" y="3377607"/>
            <a:ext cx="1835275" cy="441035"/>
          </a:xfrm>
          <a:prstGeom prst="rect">
            <a:avLst/>
          </a:prstGeom>
        </p:spPr>
      </p:pic>
      <p:pic>
        <p:nvPicPr>
          <p:cNvPr id="9" name="Picture 8">
            <a:extLst>
              <a:ext uri="{FF2B5EF4-FFF2-40B4-BE49-F238E27FC236}">
                <a16:creationId xmlns:a16="http://schemas.microsoft.com/office/drawing/2014/main" id="{15F71133-072C-1B13-E2EA-F9F0501B9FE0}"/>
              </a:ext>
            </a:extLst>
          </p:cNvPr>
          <p:cNvPicPr>
            <a:picLocks noChangeAspect="1"/>
          </p:cNvPicPr>
          <p:nvPr/>
        </p:nvPicPr>
        <p:blipFill>
          <a:blip r:embed="rId5"/>
          <a:stretch>
            <a:fillRect/>
          </a:stretch>
        </p:blipFill>
        <p:spPr>
          <a:xfrm>
            <a:off x="664626" y="4062987"/>
            <a:ext cx="7904684" cy="1060015"/>
          </a:xfrm>
          <a:prstGeom prst="rect">
            <a:avLst/>
          </a:prstGeom>
        </p:spPr>
      </p:pic>
      <p:pic>
        <p:nvPicPr>
          <p:cNvPr id="11" name="Picture 10">
            <a:extLst>
              <a:ext uri="{FF2B5EF4-FFF2-40B4-BE49-F238E27FC236}">
                <a16:creationId xmlns:a16="http://schemas.microsoft.com/office/drawing/2014/main" id="{0D35A4A2-53C7-0BE6-8227-04CD3D4456FD}"/>
              </a:ext>
            </a:extLst>
          </p:cNvPr>
          <p:cNvPicPr>
            <a:picLocks noChangeAspect="1"/>
          </p:cNvPicPr>
          <p:nvPr/>
        </p:nvPicPr>
        <p:blipFill>
          <a:blip r:embed="rId6"/>
          <a:stretch>
            <a:fillRect/>
          </a:stretch>
        </p:blipFill>
        <p:spPr>
          <a:xfrm>
            <a:off x="970286" y="5123002"/>
            <a:ext cx="8802150" cy="1060015"/>
          </a:xfrm>
          <a:prstGeom prst="rect">
            <a:avLst/>
          </a:prstGeom>
        </p:spPr>
      </p:pic>
    </p:spTree>
    <p:extLst>
      <p:ext uri="{BB962C8B-B14F-4D97-AF65-F5344CB8AC3E}">
        <p14:creationId xmlns:p14="http://schemas.microsoft.com/office/powerpoint/2010/main" val="153684699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Talking to my computer </a:t>
            </a:r>
            <a:br>
              <a:rPr lang="en-US" sz="3600">
                <a:solidFill>
                  <a:schemeClr val="tx1"/>
                </a:solidFill>
              </a:rPr>
            </a:br>
            <a:r>
              <a:rPr lang="en-US" sz="3600">
                <a:solidFill>
                  <a:schemeClr val="tx1"/>
                </a:solidFill>
              </a:rPr>
              <a:t>Claude.ai</a:t>
            </a:r>
          </a:p>
        </p:txBody>
      </p:sp>
      <p:sp>
        <p:nvSpPr>
          <p:cNvPr id="3" name="TextBox 2">
            <a:extLst>
              <a:ext uri="{FF2B5EF4-FFF2-40B4-BE49-F238E27FC236}">
                <a16:creationId xmlns:a16="http://schemas.microsoft.com/office/drawing/2014/main" id="{7D3D3D7F-0214-E4DC-E8A8-AA3DF116E351}"/>
              </a:ext>
            </a:extLst>
          </p:cNvPr>
          <p:cNvSpPr txBox="1"/>
          <p:nvPr/>
        </p:nvSpPr>
        <p:spPr>
          <a:xfrm>
            <a:off x="1238250" y="2476500"/>
            <a:ext cx="9842500" cy="3046988"/>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a:solidFill>
                  <a:srgbClr val="1C1917"/>
                </a:solidFill>
                <a:latin typeface="Times New Roman"/>
                <a:ea typeface="-apple-system"/>
                <a:cs typeface="Times New Roman"/>
              </a:rPr>
              <a:t>Prompt</a:t>
            </a:r>
            <a:r>
              <a:rPr lang="en-US" sz="2400">
                <a:solidFill>
                  <a:srgbClr val="1C1917"/>
                </a:solidFill>
                <a:latin typeface="Times New Roman"/>
                <a:ea typeface="-apple-system"/>
                <a:cs typeface="Times New Roman"/>
              </a:rPr>
              <a:t>: You are a clear writing teacher in a first-year law school class. A student submits this sentence as part of an assignment: “</a:t>
            </a:r>
            <a:r>
              <a:rPr lang="en-US" sz="2400" b="1">
                <a:solidFill>
                  <a:srgbClr val="1C1917"/>
                </a:solidFill>
                <a:latin typeface="Times New Roman"/>
                <a:ea typeface="-apple-system"/>
                <a:cs typeface="Times New Roman"/>
              </a:rPr>
              <a:t>It is understood by artist and company that comprehensive liability insurance, protecting against any claim or demand up to $300,000, including attorney’s fees, related to company’s actions under this venue agreement, shall be purchased and maintained throughout the agreement by company.</a:t>
            </a:r>
            <a:r>
              <a:rPr lang="en-US" sz="2400">
                <a:solidFill>
                  <a:srgbClr val="1C1917"/>
                </a:solidFill>
                <a:latin typeface="Times New Roman"/>
                <a:ea typeface="-apple-system"/>
                <a:cs typeface="Times New Roman"/>
              </a:rPr>
              <a:t>” Suggest a way to write the sentence that avoids the center- embedding problem. The rewrite can be multiple sentences.</a:t>
            </a:r>
            <a:endParaRPr lang="en-US" sz="2400">
              <a:latin typeface="Times New Roman"/>
              <a:cs typeface="Times New Roman"/>
            </a:endParaRPr>
          </a:p>
        </p:txBody>
      </p:sp>
    </p:spTree>
    <p:extLst>
      <p:ext uri="{BB962C8B-B14F-4D97-AF65-F5344CB8AC3E}">
        <p14:creationId xmlns:p14="http://schemas.microsoft.com/office/powerpoint/2010/main" val="167780320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Talking to my computer </a:t>
            </a:r>
            <a:br>
              <a:rPr lang="en-US" sz="3600">
                <a:solidFill>
                  <a:schemeClr val="tx1"/>
                </a:solidFill>
              </a:rPr>
            </a:br>
            <a:r>
              <a:rPr lang="en-US" sz="3600">
                <a:solidFill>
                  <a:schemeClr val="tx1"/>
                </a:solidFill>
              </a:rPr>
              <a:t>Claude.ai</a:t>
            </a:r>
          </a:p>
        </p:txBody>
      </p:sp>
      <p:sp>
        <p:nvSpPr>
          <p:cNvPr id="3" name="TextBox 2">
            <a:extLst>
              <a:ext uri="{FF2B5EF4-FFF2-40B4-BE49-F238E27FC236}">
                <a16:creationId xmlns:a16="http://schemas.microsoft.com/office/drawing/2014/main" id="{FEF901CA-4462-41EE-9F69-54C163ABC069}"/>
              </a:ext>
            </a:extLst>
          </p:cNvPr>
          <p:cNvSpPr txBox="1"/>
          <p:nvPr/>
        </p:nvSpPr>
        <p:spPr>
          <a:xfrm>
            <a:off x="641022" y="1977893"/>
            <a:ext cx="11161336" cy="452431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b="1">
                <a:solidFill>
                  <a:srgbClr val="1C1917"/>
                </a:solidFill>
                <a:ea typeface="+mn-lt"/>
                <a:cs typeface="+mn-lt"/>
              </a:rPr>
              <a:t>Answer</a:t>
            </a:r>
            <a:r>
              <a:rPr lang="en-US">
                <a:solidFill>
                  <a:srgbClr val="1C1917"/>
                </a:solidFill>
                <a:ea typeface="+mn-lt"/>
                <a:cs typeface="+mn-lt"/>
              </a:rPr>
              <a:t>:</a:t>
            </a:r>
            <a:endParaRPr lang="en-US">
              <a:solidFill>
                <a:srgbClr val="000000"/>
              </a:solidFill>
              <a:ea typeface="+mn-lt"/>
              <a:cs typeface="+mn-lt"/>
            </a:endParaRPr>
          </a:p>
          <a:p>
            <a:r>
              <a:rPr lang="en-US">
                <a:solidFill>
                  <a:srgbClr val="1C1917"/>
                </a:solidFill>
                <a:latin typeface="Courier New" panose="02070309020205020404" pitchFamily="49" charset="0"/>
                <a:ea typeface="+mn-lt"/>
                <a:cs typeface="+mn-lt"/>
              </a:rPr>
              <a:t>Here is one way to rewrite that sentence to avoid the center-embedding problem:</a:t>
            </a:r>
            <a:endParaRPr lang="en-US">
              <a:latin typeface="Courier New" panose="02070309020205020404" pitchFamily="49" charset="0"/>
            </a:endParaRPr>
          </a:p>
          <a:p>
            <a:endParaRPr lang="en-US">
              <a:solidFill>
                <a:srgbClr val="1C1917"/>
              </a:solidFill>
              <a:latin typeface="Courier New" panose="02070309020205020404" pitchFamily="49" charset="0"/>
              <a:ea typeface="+mn-lt"/>
              <a:cs typeface="+mn-lt"/>
            </a:endParaRPr>
          </a:p>
          <a:p>
            <a:r>
              <a:rPr lang="en-US">
                <a:solidFill>
                  <a:srgbClr val="1C1917"/>
                </a:solidFill>
                <a:latin typeface="Courier New" panose="02070309020205020404" pitchFamily="49" charset="0"/>
                <a:ea typeface="+mn-lt"/>
                <a:cs typeface="+mn-lt"/>
              </a:rPr>
              <a:t>The company agrees to purchase and maintain comprehensive liability insurance throughout the term of this venue agreement. The insurance coverage will protect against any claim or demand up to $300,000, including attorney's fees. This insurance will cover claims related to the company's actions under this agreement.</a:t>
            </a:r>
            <a:endParaRPr lang="en-US">
              <a:latin typeface="Courier New" panose="02070309020205020404" pitchFamily="49" charset="0"/>
              <a:ea typeface="+mn-lt"/>
              <a:cs typeface="+mn-lt"/>
            </a:endParaRPr>
          </a:p>
          <a:p>
            <a:endParaRPr lang="en-US">
              <a:solidFill>
                <a:srgbClr val="1C1917"/>
              </a:solidFill>
              <a:latin typeface="Courier New" panose="02070309020205020404" pitchFamily="49" charset="0"/>
              <a:ea typeface="+mn-lt"/>
              <a:cs typeface="+mn-lt"/>
            </a:endParaRPr>
          </a:p>
          <a:p>
            <a:r>
              <a:rPr lang="en-US">
                <a:solidFill>
                  <a:srgbClr val="1C1917"/>
                </a:solidFill>
                <a:latin typeface="Courier New" panose="02070309020205020404" pitchFamily="49" charset="0"/>
                <a:ea typeface="+mn-lt"/>
                <a:cs typeface="+mn-lt"/>
              </a:rPr>
              <a:t>By breaking it into multiple sentences, the relationships between the ideas are clearer. The key points - the insurance requirement, the amount of coverage, and what it covers - are each expressed in their own sentence. This structure avoids embedding clauses within clauses, which can make complex sentences hard to follow. The rewrite aims to be clear and concise while preserving all the key information from the original.</a:t>
            </a:r>
            <a:endParaRPr lang="en-US">
              <a:latin typeface="Courier New" panose="02070309020205020404" pitchFamily="49" charset="0"/>
            </a:endParaRPr>
          </a:p>
          <a:p>
            <a:endParaRPr lang="en-US">
              <a:solidFill>
                <a:srgbClr val="1C1917"/>
              </a:solidFill>
              <a:ea typeface="+mn-lt"/>
              <a:cs typeface="+mn-lt"/>
            </a:endParaRPr>
          </a:p>
        </p:txBody>
      </p:sp>
    </p:spTree>
    <p:extLst>
      <p:ext uri="{BB962C8B-B14F-4D97-AF65-F5344CB8AC3E}">
        <p14:creationId xmlns:p14="http://schemas.microsoft.com/office/powerpoint/2010/main" val="424912102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F821CA-5915-263B-6722-954429CEE90B}"/>
              </a:ext>
            </a:extLst>
          </p:cNvPr>
          <p:cNvSpPr>
            <a:spLocks noGrp="1"/>
          </p:cNvSpPr>
          <p:nvPr>
            <p:ph type="title"/>
          </p:nvPr>
        </p:nvSpPr>
        <p:spPr/>
        <p:txBody>
          <a:bodyPr/>
          <a:lstStyle/>
          <a:p>
            <a:r>
              <a:rPr lang="en-US"/>
              <a:t>GPT4All</a:t>
            </a:r>
          </a:p>
        </p:txBody>
      </p:sp>
      <p:pic>
        <p:nvPicPr>
          <p:cNvPr id="8" name="GPT4ALL">
            <a:hlinkClick r:id="" action="ppaction://media"/>
            <a:extLst>
              <a:ext uri="{FF2B5EF4-FFF2-40B4-BE49-F238E27FC236}">
                <a16:creationId xmlns:a16="http://schemas.microsoft.com/office/drawing/2014/main" id="{1735F6B4-BF35-8622-5BEB-B8A34F3611EF}"/>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3404558" y="613194"/>
            <a:ext cx="8589033" cy="5171535"/>
          </a:xfrm>
          <a:prstGeom prst="rect">
            <a:avLst/>
          </a:prstGeom>
        </p:spPr>
      </p:pic>
    </p:spTree>
    <p:extLst>
      <p:ext uri="{BB962C8B-B14F-4D97-AF65-F5344CB8AC3E}">
        <p14:creationId xmlns:p14="http://schemas.microsoft.com/office/powerpoint/2010/main" val="13139615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Talking to my computer </a:t>
            </a:r>
            <a:br>
              <a:rPr lang="en-US" sz="3600">
                <a:solidFill>
                  <a:schemeClr val="tx1"/>
                </a:solidFill>
              </a:rPr>
            </a:br>
            <a:r>
              <a:rPr lang="en-US" sz="3600">
                <a:solidFill>
                  <a:schemeClr val="tx1"/>
                </a:solidFill>
              </a:rPr>
              <a:t>GPT4All</a:t>
            </a:r>
          </a:p>
        </p:txBody>
      </p:sp>
      <p:sp>
        <p:nvSpPr>
          <p:cNvPr id="3" name="TextBox 2">
            <a:extLst>
              <a:ext uri="{FF2B5EF4-FFF2-40B4-BE49-F238E27FC236}">
                <a16:creationId xmlns:a16="http://schemas.microsoft.com/office/drawing/2014/main" id="{FEF901CA-4462-41EE-9F69-54C163ABC069}"/>
              </a:ext>
            </a:extLst>
          </p:cNvPr>
          <p:cNvSpPr txBox="1"/>
          <p:nvPr/>
        </p:nvSpPr>
        <p:spPr>
          <a:xfrm>
            <a:off x="1396999" y="2270124"/>
            <a:ext cx="9604375" cy="193899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a:solidFill>
                  <a:srgbClr val="1C1917"/>
                </a:solidFill>
                <a:ea typeface="+mn-lt"/>
                <a:cs typeface="+mn-lt"/>
              </a:rPr>
              <a:t>﻿</a:t>
            </a:r>
            <a:r>
              <a:rPr lang="en-US" sz="4000">
                <a:solidFill>
                  <a:srgbClr val="1C1917"/>
                </a:solidFill>
                <a:latin typeface="Times New Roman"/>
                <a:ea typeface="+mn-lt"/>
                <a:cs typeface="+mn-lt"/>
              </a:rPr>
              <a:t>﻿Prompt: what are some ways a large language model can help me implement a marketing plan?</a:t>
            </a:r>
            <a:endParaRPr lang="en-US" sz="4000">
              <a:latin typeface="Times New Roman"/>
              <a:ea typeface="+mn-lt"/>
              <a:cs typeface="+mn-lt"/>
            </a:endParaRPr>
          </a:p>
        </p:txBody>
      </p:sp>
    </p:spTree>
    <p:extLst>
      <p:ext uri="{BB962C8B-B14F-4D97-AF65-F5344CB8AC3E}">
        <p14:creationId xmlns:p14="http://schemas.microsoft.com/office/powerpoint/2010/main" val="191604791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Talking to my computer </a:t>
            </a:r>
            <a:br>
              <a:rPr lang="en-US" sz="3600">
                <a:solidFill>
                  <a:schemeClr val="tx1"/>
                </a:solidFill>
              </a:rPr>
            </a:br>
            <a:r>
              <a:rPr lang="en-US" sz="3600">
                <a:solidFill>
                  <a:schemeClr val="tx1"/>
                </a:solidFill>
              </a:rPr>
              <a:t>GPT4All</a:t>
            </a:r>
          </a:p>
        </p:txBody>
      </p:sp>
      <p:sp>
        <p:nvSpPr>
          <p:cNvPr id="3" name="TextBox 2">
            <a:extLst>
              <a:ext uri="{FF2B5EF4-FFF2-40B4-BE49-F238E27FC236}">
                <a16:creationId xmlns:a16="http://schemas.microsoft.com/office/drawing/2014/main" id="{FEF901CA-4462-41EE-9F69-54C163ABC069}"/>
              </a:ext>
            </a:extLst>
          </p:cNvPr>
          <p:cNvSpPr txBox="1"/>
          <p:nvPr/>
        </p:nvSpPr>
        <p:spPr>
          <a:xfrm>
            <a:off x="390584" y="1608765"/>
            <a:ext cx="9604375" cy="470898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a:solidFill>
                  <a:srgbClr val="1C1917"/>
                </a:solidFill>
                <a:latin typeface="Courier New"/>
                <a:ea typeface="+mn-lt"/>
                <a:cs typeface="+mn-lt"/>
              </a:rPr>
              <a:t>﻿Answer:</a:t>
            </a:r>
            <a:endParaRPr lang="en-US" sz="1600">
              <a:solidFill>
                <a:srgbClr val="000000"/>
              </a:solidFill>
              <a:latin typeface="Courier New"/>
              <a:ea typeface="+mn-lt"/>
              <a:cs typeface="+mn-lt"/>
            </a:endParaRPr>
          </a:p>
          <a:p>
            <a:r>
              <a:rPr lang="en-US" sz="1600">
                <a:solidFill>
                  <a:srgbClr val="1C1917"/>
                </a:solidFill>
                <a:latin typeface="Courier New"/>
                <a:ea typeface="+mn-lt"/>
                <a:cs typeface="+mn-lt"/>
              </a:rPr>
              <a:t>A large language model like GPT-3 can help you with several aspects of your marketing plan. Here are some examples:</a:t>
            </a:r>
            <a:br>
              <a:rPr lang="en-US" sz="1400">
                <a:latin typeface="Courier New"/>
              </a:rPr>
            </a:br>
            <a:endParaRPr lang="en-US" sz="1600">
              <a:latin typeface="Courier New"/>
              <a:cs typeface="Cordia New"/>
            </a:endParaRPr>
          </a:p>
          <a:p>
            <a:r>
              <a:rPr lang="en-US" sz="2000" b="1">
                <a:solidFill>
                  <a:srgbClr val="1C1917"/>
                </a:solidFill>
                <a:latin typeface="Courier New"/>
                <a:ea typeface="+mn-lt"/>
                <a:cs typeface="+mn-lt"/>
              </a:rPr>
              <a:t>1. Content generation</a:t>
            </a:r>
            <a:r>
              <a:rPr lang="en-US" sz="2000">
                <a:solidFill>
                  <a:srgbClr val="1C1917"/>
                </a:solidFill>
                <a:latin typeface="Courier New"/>
                <a:ea typeface="+mn-lt"/>
                <a:cs typeface="+mn-lt"/>
              </a:rPr>
              <a:t>:</a:t>
            </a:r>
            <a:r>
              <a:rPr lang="en-US" sz="1600">
                <a:solidFill>
                  <a:srgbClr val="1C1917"/>
                </a:solidFill>
                <a:latin typeface="Courier New"/>
                <a:ea typeface="+mn-lt"/>
                <a:cs typeface="+mn-lt"/>
              </a:rPr>
              <a:t> </a:t>
            </a:r>
            <a:r>
              <a:rPr lang="en-US" sz="1200">
                <a:solidFill>
                  <a:srgbClr val="1C1917"/>
                </a:solidFill>
                <a:latin typeface="Courier New"/>
                <a:ea typeface="+mn-lt"/>
                <a:cs typeface="+mn-lt"/>
              </a:rPr>
              <a:t>You can use the language model to generate high-quality, engaging content for your website, social media platforms, and other marketing channels. This will save you time and effort while ensuring that your messaging is consistent and effective.</a:t>
            </a:r>
            <a:endParaRPr lang="en-US" sz="1200">
              <a:latin typeface="Courier New"/>
              <a:cs typeface="Cordia New"/>
            </a:endParaRPr>
          </a:p>
          <a:p>
            <a:r>
              <a:rPr lang="en-US" sz="2000" b="1">
                <a:solidFill>
                  <a:srgbClr val="1C1917"/>
                </a:solidFill>
                <a:latin typeface="Courier New"/>
                <a:ea typeface="+mn-lt"/>
                <a:cs typeface="+mn-lt"/>
              </a:rPr>
              <a:t>2. Sentiment analysis</a:t>
            </a:r>
            <a:r>
              <a:rPr lang="en-US" sz="2000">
                <a:solidFill>
                  <a:srgbClr val="1C1917"/>
                </a:solidFill>
                <a:latin typeface="Courier New"/>
                <a:ea typeface="+mn-lt"/>
                <a:cs typeface="+mn-lt"/>
              </a:rPr>
              <a:t>:</a:t>
            </a:r>
            <a:r>
              <a:rPr lang="en-US" sz="1600">
                <a:solidFill>
                  <a:srgbClr val="1C1917"/>
                </a:solidFill>
                <a:latin typeface="Courier New"/>
                <a:ea typeface="+mn-lt"/>
                <a:cs typeface="+mn-lt"/>
              </a:rPr>
              <a:t> </a:t>
            </a:r>
            <a:r>
              <a:rPr lang="en-US" sz="1200">
                <a:solidFill>
                  <a:srgbClr val="1C1917"/>
                </a:solidFill>
                <a:latin typeface="Courier New"/>
                <a:ea typeface="+mn-lt"/>
                <a:cs typeface="+mn-lt"/>
              </a:rPr>
              <a:t>The language model can help you analyze customer reviews, feedback, and comments on social media platforms to identify trends, pain points, and opportunities for improvement in your products or services.</a:t>
            </a:r>
            <a:endParaRPr lang="en-US" sz="1200">
              <a:latin typeface="Courier New"/>
              <a:cs typeface="Cordia New"/>
            </a:endParaRPr>
          </a:p>
          <a:p>
            <a:r>
              <a:rPr lang="en-US" sz="2000" b="1">
                <a:solidFill>
                  <a:srgbClr val="1C1917"/>
                </a:solidFill>
                <a:latin typeface="Courier New"/>
                <a:ea typeface="+mn-lt"/>
                <a:cs typeface="+mn-lt"/>
              </a:rPr>
              <a:t>3. Predictive marketing</a:t>
            </a:r>
            <a:r>
              <a:rPr lang="en-US" sz="2000">
                <a:solidFill>
                  <a:srgbClr val="1C1917"/>
                </a:solidFill>
                <a:latin typeface="Courier New"/>
                <a:ea typeface="+mn-lt"/>
                <a:cs typeface="+mn-lt"/>
              </a:rPr>
              <a:t>:</a:t>
            </a:r>
            <a:r>
              <a:rPr lang="en-US" sz="1600">
                <a:solidFill>
                  <a:srgbClr val="1C1917"/>
                </a:solidFill>
                <a:latin typeface="Courier New"/>
                <a:ea typeface="+mn-lt"/>
                <a:cs typeface="+mn-lt"/>
              </a:rPr>
              <a:t> </a:t>
            </a:r>
            <a:r>
              <a:rPr lang="en-US" sz="1200">
                <a:solidFill>
                  <a:srgbClr val="1C1917"/>
                </a:solidFill>
                <a:latin typeface="Courier New"/>
                <a:ea typeface="+mn-lt"/>
                <a:cs typeface="+mn-lt"/>
              </a:rPr>
              <a:t>You can use the language model to predict which customers are most likely to churn, based on their past behavior and engagement with your brand. This will help you target your marketing efforts more effectively and improve customer retention rates.</a:t>
            </a:r>
            <a:endParaRPr lang="en-US" sz="1200">
              <a:latin typeface="Courier New"/>
              <a:ea typeface="+mn-lt"/>
              <a:cs typeface="+mn-lt"/>
            </a:endParaRPr>
          </a:p>
          <a:p>
            <a:r>
              <a:rPr lang="en-US" sz="2000" b="1">
                <a:solidFill>
                  <a:srgbClr val="1C1917"/>
                </a:solidFill>
                <a:latin typeface="Courier New"/>
                <a:ea typeface="+mn-lt"/>
                <a:cs typeface="+mn-lt"/>
              </a:rPr>
              <a:t>4. Competitive analysis</a:t>
            </a:r>
            <a:r>
              <a:rPr lang="en-US" sz="2000">
                <a:solidFill>
                  <a:srgbClr val="1C1917"/>
                </a:solidFill>
                <a:latin typeface="Courier New"/>
                <a:ea typeface="+mn-lt"/>
                <a:cs typeface="+mn-lt"/>
              </a:rPr>
              <a:t>:</a:t>
            </a:r>
            <a:r>
              <a:rPr lang="en-US" sz="1600">
                <a:solidFill>
                  <a:srgbClr val="1C1917"/>
                </a:solidFill>
                <a:latin typeface="Courier New"/>
                <a:ea typeface="+mn-lt"/>
                <a:cs typeface="+mn-lt"/>
              </a:rPr>
              <a:t> </a:t>
            </a:r>
            <a:r>
              <a:rPr lang="en-US" sz="1200">
                <a:solidFill>
                  <a:srgbClr val="1C1917"/>
                </a:solidFill>
                <a:latin typeface="Courier New"/>
                <a:ea typeface="+mn-lt"/>
                <a:cs typeface="+mn-lt"/>
              </a:rPr>
              <a:t>The language model can help you analyze your competitors' marketing strategies, tactics, and messaging to identify opportunities for differentiation and improvement in your own marketing plan.</a:t>
            </a:r>
            <a:endParaRPr lang="en-US" sz="1200">
              <a:latin typeface="Courier New"/>
              <a:cs typeface="Cordia New"/>
            </a:endParaRPr>
          </a:p>
          <a:p>
            <a:r>
              <a:rPr lang="en-US" sz="2000" b="1">
                <a:solidFill>
                  <a:srgbClr val="1C1917"/>
                </a:solidFill>
                <a:latin typeface="Courier New"/>
                <a:ea typeface="Calibri"/>
                <a:cs typeface="Calibri"/>
              </a:rPr>
              <a:t>5. Market research</a:t>
            </a:r>
            <a:r>
              <a:rPr lang="en-US" sz="2000">
                <a:solidFill>
                  <a:srgbClr val="1C1917"/>
                </a:solidFill>
                <a:latin typeface="Courier New"/>
                <a:ea typeface="+mn-lt"/>
                <a:cs typeface="+mn-lt"/>
              </a:rPr>
              <a:t>:</a:t>
            </a:r>
            <a:r>
              <a:rPr lang="en-US" sz="1600">
                <a:solidFill>
                  <a:srgbClr val="1C1917"/>
                </a:solidFill>
                <a:latin typeface="Courier New"/>
                <a:ea typeface="+mn-lt"/>
                <a:cs typeface="+mn-lt"/>
              </a:rPr>
              <a:t> </a:t>
            </a:r>
            <a:r>
              <a:rPr lang="en-US" sz="1200">
                <a:solidFill>
                  <a:srgbClr val="1C1917"/>
                </a:solidFill>
                <a:latin typeface="Courier New"/>
                <a:ea typeface="+mn-lt"/>
                <a:cs typeface="+mn-lt"/>
              </a:rPr>
              <a:t>You can use the language model to gather insights into consumer behavior, preferences, and needs in your target market. This will help you tailor your marketing efforts more effectively and improve customer satisfaction rates.</a:t>
            </a:r>
            <a:endParaRPr lang="en-US" sz="1200">
              <a:latin typeface="Courier New"/>
              <a:ea typeface="+mn-lt"/>
              <a:cs typeface="+mn-lt"/>
            </a:endParaRPr>
          </a:p>
          <a:p>
            <a:endParaRPr lang="en-US" sz="1600">
              <a:solidFill>
                <a:srgbClr val="1C1917"/>
              </a:solidFill>
              <a:latin typeface="Courier New"/>
              <a:ea typeface="+mn-lt"/>
              <a:cs typeface="+mn-lt"/>
            </a:endParaRPr>
          </a:p>
        </p:txBody>
      </p:sp>
    </p:spTree>
    <p:extLst>
      <p:ext uri="{BB962C8B-B14F-4D97-AF65-F5344CB8AC3E}">
        <p14:creationId xmlns:p14="http://schemas.microsoft.com/office/powerpoint/2010/main" val="322768185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5759-A8A4-3F4E-9792-28B883FE7C63}"/>
              </a:ext>
            </a:extLst>
          </p:cNvPr>
          <p:cNvSpPr>
            <a:spLocks noGrp="1"/>
          </p:cNvSpPr>
          <p:nvPr>
            <p:ph type="title"/>
          </p:nvPr>
        </p:nvSpPr>
        <p:spPr/>
        <p:txBody>
          <a:bodyPr/>
          <a:lstStyle/>
          <a:p>
            <a:r>
              <a:rPr lang="en-US"/>
              <a:t>Going beyond a spell checker - Grammarly</a:t>
            </a:r>
          </a:p>
        </p:txBody>
      </p:sp>
      <p:pic>
        <p:nvPicPr>
          <p:cNvPr id="3" name="Picture 2" descr="A screenshot of a computer&#10;&#10;Description automatically generated">
            <a:extLst>
              <a:ext uri="{FF2B5EF4-FFF2-40B4-BE49-F238E27FC236}">
                <a16:creationId xmlns:a16="http://schemas.microsoft.com/office/drawing/2014/main" id="{424E6B48-DD08-DAA7-A16D-533D4712B178}"/>
              </a:ext>
            </a:extLst>
          </p:cNvPr>
          <p:cNvPicPr>
            <a:picLocks noChangeAspect="1"/>
          </p:cNvPicPr>
          <p:nvPr/>
        </p:nvPicPr>
        <p:blipFill>
          <a:blip r:embed="rId2"/>
          <a:stretch>
            <a:fillRect/>
          </a:stretch>
        </p:blipFill>
        <p:spPr>
          <a:xfrm>
            <a:off x="1888820" y="1479240"/>
            <a:ext cx="10308930" cy="5384639"/>
          </a:xfrm>
          <a:prstGeom prst="rect">
            <a:avLst/>
          </a:prstGeom>
        </p:spPr>
      </p:pic>
      <p:sp>
        <p:nvSpPr>
          <p:cNvPr id="4" name="TextBox 3">
            <a:extLst>
              <a:ext uri="{FF2B5EF4-FFF2-40B4-BE49-F238E27FC236}">
                <a16:creationId xmlns:a16="http://schemas.microsoft.com/office/drawing/2014/main" id="{EE49F0F6-973C-E6CB-5FEA-3E70472714DF}"/>
              </a:ext>
            </a:extLst>
          </p:cNvPr>
          <p:cNvSpPr txBox="1"/>
          <p:nvPr/>
        </p:nvSpPr>
        <p:spPr>
          <a:xfrm>
            <a:off x="1488232" y="2052734"/>
            <a:ext cx="8809653" cy="120032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Basic spelling and grammar checking</a:t>
            </a:r>
          </a:p>
          <a:p>
            <a:pPr marL="285750" indent="-285750">
              <a:buFont typeface="Arial"/>
              <a:buChar char="•"/>
            </a:pPr>
            <a:r>
              <a:rPr lang="en-US" sz="2400"/>
              <a:t>Tone analysis</a:t>
            </a:r>
          </a:p>
          <a:p>
            <a:pPr marL="285750" indent="-285750">
              <a:buFont typeface="Arial"/>
              <a:buChar char="•"/>
            </a:pPr>
            <a:r>
              <a:rPr lang="en-US" sz="2400"/>
              <a:t>Clarity analysis</a:t>
            </a:r>
          </a:p>
        </p:txBody>
      </p:sp>
    </p:spTree>
    <p:extLst>
      <p:ext uri="{BB962C8B-B14F-4D97-AF65-F5344CB8AC3E}">
        <p14:creationId xmlns:p14="http://schemas.microsoft.com/office/powerpoint/2010/main" val="39935305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1B5759-A8A4-3F4E-9792-28B883FE7C63}"/>
              </a:ext>
            </a:extLst>
          </p:cNvPr>
          <p:cNvSpPr>
            <a:spLocks noGrp="1"/>
          </p:cNvSpPr>
          <p:nvPr>
            <p:ph type="title"/>
          </p:nvPr>
        </p:nvSpPr>
        <p:spPr/>
        <p:txBody>
          <a:bodyPr/>
          <a:lstStyle/>
          <a:p>
            <a:r>
              <a:rPr lang="en-US"/>
              <a:t>Going beyond a spell checker - Grammarly</a:t>
            </a:r>
          </a:p>
        </p:txBody>
      </p:sp>
      <p:sp>
        <p:nvSpPr>
          <p:cNvPr id="4" name="TextBox 3">
            <a:extLst>
              <a:ext uri="{FF2B5EF4-FFF2-40B4-BE49-F238E27FC236}">
                <a16:creationId xmlns:a16="http://schemas.microsoft.com/office/drawing/2014/main" id="{EE49F0F6-973C-E6CB-5FEA-3E70472714DF}"/>
              </a:ext>
            </a:extLst>
          </p:cNvPr>
          <p:cNvSpPr txBox="1"/>
          <p:nvPr/>
        </p:nvSpPr>
        <p:spPr>
          <a:xfrm>
            <a:off x="1488232" y="2052734"/>
            <a:ext cx="8809653"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marL="285750" indent="-285750">
              <a:buFont typeface="Arial"/>
              <a:buChar char="•"/>
            </a:pPr>
            <a:r>
              <a:rPr lang="en-US" sz="2400"/>
              <a:t>Email triage with Grammarly Go</a:t>
            </a:r>
            <a:endParaRPr lang="en-US"/>
          </a:p>
        </p:txBody>
      </p:sp>
      <p:pic>
        <p:nvPicPr>
          <p:cNvPr id="3" name="Picture 2" descr="Screens screenshot of a chat&#10;&#10;Description automatically generated">
            <a:extLst>
              <a:ext uri="{FF2B5EF4-FFF2-40B4-BE49-F238E27FC236}">
                <a16:creationId xmlns:a16="http://schemas.microsoft.com/office/drawing/2014/main" id="{DBD2621D-321B-B5A7-9B89-FEC5B3281098}"/>
              </a:ext>
            </a:extLst>
          </p:cNvPr>
          <p:cNvPicPr>
            <a:picLocks noChangeAspect="1"/>
          </p:cNvPicPr>
          <p:nvPr/>
        </p:nvPicPr>
        <p:blipFill>
          <a:blip r:embed="rId2"/>
          <a:stretch>
            <a:fillRect/>
          </a:stretch>
        </p:blipFill>
        <p:spPr>
          <a:xfrm>
            <a:off x="1647646" y="-2733"/>
            <a:ext cx="8896708" cy="6863466"/>
          </a:xfrm>
          <a:prstGeom prst="rect">
            <a:avLst/>
          </a:prstGeom>
        </p:spPr>
      </p:pic>
      <p:pic>
        <p:nvPicPr>
          <p:cNvPr id="7" name="Picture 6" descr="A white rectangular sign with black text&#10;&#10;Description automatically generated">
            <a:extLst>
              <a:ext uri="{FF2B5EF4-FFF2-40B4-BE49-F238E27FC236}">
                <a16:creationId xmlns:a16="http://schemas.microsoft.com/office/drawing/2014/main" id="{740912ED-9E42-4A93-7FCC-09741B3D1BCD}"/>
              </a:ext>
            </a:extLst>
          </p:cNvPr>
          <p:cNvPicPr>
            <a:picLocks noChangeAspect="1"/>
          </p:cNvPicPr>
          <p:nvPr/>
        </p:nvPicPr>
        <p:blipFill>
          <a:blip r:embed="rId3"/>
          <a:stretch>
            <a:fillRect/>
          </a:stretch>
        </p:blipFill>
        <p:spPr>
          <a:xfrm>
            <a:off x="2292724" y="5351961"/>
            <a:ext cx="7976347" cy="1510489"/>
          </a:xfrm>
          <a:prstGeom prst="rect">
            <a:avLst/>
          </a:prstGeom>
        </p:spPr>
      </p:pic>
      <p:pic>
        <p:nvPicPr>
          <p:cNvPr id="8" name="Picture 7" descr="A screenshot of a message&#10;&#10;Description automatically generated">
            <a:extLst>
              <a:ext uri="{FF2B5EF4-FFF2-40B4-BE49-F238E27FC236}">
                <a16:creationId xmlns:a16="http://schemas.microsoft.com/office/drawing/2014/main" id="{FF5A6360-0689-721E-BE7A-7BCB18222B1C}"/>
              </a:ext>
            </a:extLst>
          </p:cNvPr>
          <p:cNvPicPr>
            <a:picLocks noChangeAspect="1"/>
          </p:cNvPicPr>
          <p:nvPr/>
        </p:nvPicPr>
        <p:blipFill>
          <a:blip r:embed="rId4"/>
          <a:stretch>
            <a:fillRect/>
          </a:stretch>
        </p:blipFill>
        <p:spPr>
          <a:xfrm>
            <a:off x="3446930" y="-4462"/>
            <a:ext cx="5365375" cy="6866923"/>
          </a:xfrm>
          <a:prstGeom prst="rect">
            <a:avLst/>
          </a:prstGeom>
        </p:spPr>
      </p:pic>
    </p:spTree>
    <p:extLst>
      <p:ext uri="{BB962C8B-B14F-4D97-AF65-F5344CB8AC3E}">
        <p14:creationId xmlns:p14="http://schemas.microsoft.com/office/powerpoint/2010/main" val="19727432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A795CC8-0792-AEEF-880A-E13AD27D9E60}"/>
              </a:ext>
            </a:extLst>
          </p:cNvPr>
          <p:cNvSpPr>
            <a:spLocks noGrp="1"/>
          </p:cNvSpPr>
          <p:nvPr>
            <p:ph type="title"/>
          </p:nvPr>
        </p:nvSpPr>
        <p:spPr/>
        <p:txBody>
          <a:bodyPr/>
          <a:lstStyle/>
          <a:p>
            <a:r>
              <a:rPr lang="en-US"/>
              <a:t>Questions, comments, observations</a:t>
            </a:r>
          </a:p>
        </p:txBody>
      </p:sp>
      <p:pic>
        <p:nvPicPr>
          <p:cNvPr id="3" name="Picture 2" descr="A dog with one paw raised&#10;&#10;Description automatically generated">
            <a:extLst>
              <a:ext uri="{FF2B5EF4-FFF2-40B4-BE49-F238E27FC236}">
                <a16:creationId xmlns:a16="http://schemas.microsoft.com/office/drawing/2014/main" id="{90D56B22-EEC2-1789-67BD-EE6953049662}"/>
              </a:ext>
            </a:extLst>
          </p:cNvPr>
          <p:cNvPicPr>
            <a:picLocks noChangeAspect="1"/>
          </p:cNvPicPr>
          <p:nvPr/>
        </p:nvPicPr>
        <p:blipFill>
          <a:blip r:embed="rId2"/>
          <a:stretch>
            <a:fillRect/>
          </a:stretch>
        </p:blipFill>
        <p:spPr>
          <a:xfrm>
            <a:off x="2725947" y="2068902"/>
            <a:ext cx="6740105" cy="4517365"/>
          </a:xfrm>
          <a:prstGeom prst="rect">
            <a:avLst/>
          </a:prstGeom>
        </p:spPr>
      </p:pic>
    </p:spTree>
    <p:extLst>
      <p:ext uri="{BB962C8B-B14F-4D97-AF65-F5344CB8AC3E}">
        <p14:creationId xmlns:p14="http://schemas.microsoft.com/office/powerpoint/2010/main" val="289215818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Introduction</a:t>
            </a:r>
          </a:p>
        </p:txBody>
      </p:sp>
      <p:pic>
        <p:nvPicPr>
          <p:cNvPr id="3" name="Picture 4" descr="Graphical user interface, text&#10;&#10;Description automatically generated">
            <a:extLst>
              <a:ext uri="{FF2B5EF4-FFF2-40B4-BE49-F238E27FC236}">
                <a16:creationId xmlns:a16="http://schemas.microsoft.com/office/drawing/2014/main" id="{8E2D4BB7-E92B-C769-8DA1-226D8F982296}"/>
              </a:ext>
            </a:extLst>
          </p:cNvPr>
          <p:cNvPicPr>
            <a:picLocks noChangeAspect="1"/>
          </p:cNvPicPr>
          <p:nvPr/>
        </p:nvPicPr>
        <p:blipFill>
          <a:blip r:embed="rId3"/>
          <a:stretch>
            <a:fillRect/>
          </a:stretch>
        </p:blipFill>
        <p:spPr>
          <a:xfrm>
            <a:off x="1866900" y="2388007"/>
            <a:ext cx="8458199" cy="2116441"/>
          </a:xfrm>
          <a:prstGeom prst="rect">
            <a:avLst/>
          </a:prstGeom>
        </p:spPr>
      </p:pic>
      <p:sp>
        <p:nvSpPr>
          <p:cNvPr id="4" name="TextBox 3">
            <a:extLst>
              <a:ext uri="{FF2B5EF4-FFF2-40B4-BE49-F238E27FC236}">
                <a16:creationId xmlns:a16="http://schemas.microsoft.com/office/drawing/2014/main" id="{118B8DB9-001F-0619-0693-499616155BE9}"/>
              </a:ext>
            </a:extLst>
          </p:cNvPr>
          <p:cNvSpPr txBox="1"/>
          <p:nvPr/>
        </p:nvSpPr>
        <p:spPr>
          <a:xfrm>
            <a:off x="3829878" y="5155095"/>
            <a:ext cx="7739270" cy="369332"/>
          </a:xfrm>
          <a:prstGeom prst="rect">
            <a:avLst/>
          </a:prstGeom>
          <a:noFill/>
        </p:spPr>
        <p:txBody>
          <a:bodyPr wrap="square" rtlCol="0">
            <a:spAutoFit/>
          </a:bodyPr>
          <a:lstStyle/>
          <a:p>
            <a:r>
              <a:rPr lang="en-US" dirty="0"/>
              <a:t>Pet peeve with technology talks…</a:t>
            </a:r>
          </a:p>
        </p:txBody>
      </p:sp>
    </p:spTree>
    <p:extLst>
      <p:ext uri="{BB962C8B-B14F-4D97-AF65-F5344CB8AC3E}">
        <p14:creationId xmlns:p14="http://schemas.microsoft.com/office/powerpoint/2010/main" val="320646377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fontScale="90000"/>
          </a:bodyPr>
          <a:lstStyle/>
          <a:p>
            <a:r>
              <a:rPr lang="en-US" sz="3600">
                <a:solidFill>
                  <a:schemeClr val="tx1"/>
                </a:solidFill>
              </a:rPr>
              <a:t>Pins on a map –help with discrete tech tasks</a:t>
            </a:r>
            <a:br>
              <a:rPr lang="en-US" sz="3600">
                <a:solidFill>
                  <a:schemeClr val="tx1"/>
                </a:solidFill>
              </a:rPr>
            </a:br>
            <a:br>
              <a:rPr lang="en-US" sz="3600">
                <a:solidFill>
                  <a:schemeClr val="tx1"/>
                </a:solidFill>
              </a:rPr>
            </a:br>
            <a:endParaRPr lang="en-US" sz="3600">
              <a:solidFill>
                <a:schemeClr val="tx1"/>
              </a:solidFill>
            </a:endParaRPr>
          </a:p>
        </p:txBody>
      </p:sp>
      <p:sp>
        <p:nvSpPr>
          <p:cNvPr id="3" name="TextBox 2">
            <a:extLst>
              <a:ext uri="{FF2B5EF4-FFF2-40B4-BE49-F238E27FC236}">
                <a16:creationId xmlns:a16="http://schemas.microsoft.com/office/drawing/2014/main" id="{0C50333D-BB11-238F-8CAE-45F7551A443B}"/>
              </a:ext>
            </a:extLst>
          </p:cNvPr>
          <p:cNvSpPr txBox="1"/>
          <p:nvPr/>
        </p:nvSpPr>
        <p:spPr>
          <a:xfrm>
            <a:off x="1097280" y="5681932"/>
            <a:ext cx="6097604" cy="646331"/>
          </a:xfrm>
          <a:prstGeom prst="rect">
            <a:avLst/>
          </a:prstGeom>
          <a:noFill/>
        </p:spPr>
        <p:txBody>
          <a:bodyPr wrap="square">
            <a:spAutoFit/>
          </a:bodyPr>
          <a:lstStyle/>
          <a:p>
            <a:r>
              <a:rPr lang="en-US"/>
              <a:t>ChatGPT</a:t>
            </a:r>
          </a:p>
          <a:p>
            <a:r>
              <a:rPr lang="en-US"/>
              <a:t>Google stuff</a:t>
            </a:r>
          </a:p>
        </p:txBody>
      </p:sp>
      <p:pic>
        <p:nvPicPr>
          <p:cNvPr id="6" name="Picture 5">
            <a:extLst>
              <a:ext uri="{FF2B5EF4-FFF2-40B4-BE49-F238E27FC236}">
                <a16:creationId xmlns:a16="http://schemas.microsoft.com/office/drawing/2014/main" id="{7475BB88-45A9-9C90-DBD5-9B46A8CD6B19}"/>
              </a:ext>
            </a:extLst>
          </p:cNvPr>
          <p:cNvPicPr>
            <a:picLocks noChangeAspect="1"/>
          </p:cNvPicPr>
          <p:nvPr/>
        </p:nvPicPr>
        <p:blipFill>
          <a:blip r:embed="rId2"/>
          <a:stretch>
            <a:fillRect/>
          </a:stretch>
        </p:blipFill>
        <p:spPr>
          <a:xfrm>
            <a:off x="2905065" y="1011981"/>
            <a:ext cx="7916380" cy="5096586"/>
          </a:xfrm>
          <a:prstGeom prst="rect">
            <a:avLst/>
          </a:prstGeom>
        </p:spPr>
      </p:pic>
    </p:spTree>
    <p:extLst>
      <p:ext uri="{BB962C8B-B14F-4D97-AF65-F5344CB8AC3E}">
        <p14:creationId xmlns:p14="http://schemas.microsoft.com/office/powerpoint/2010/main" val="333871167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81A35C5D-75CD-D2AA-EEA5-2D859BF35BDF}"/>
              </a:ext>
            </a:extLst>
          </p:cNvPr>
          <p:cNvPicPr>
            <a:picLocks noChangeAspect="1"/>
          </p:cNvPicPr>
          <p:nvPr/>
        </p:nvPicPr>
        <p:blipFill>
          <a:blip r:embed="rId2"/>
          <a:stretch>
            <a:fillRect/>
          </a:stretch>
        </p:blipFill>
        <p:spPr>
          <a:xfrm>
            <a:off x="2591681" y="0"/>
            <a:ext cx="7008638" cy="6858000"/>
          </a:xfrm>
          <a:prstGeom prst="rect">
            <a:avLst/>
          </a:prstGeom>
        </p:spPr>
      </p:pic>
      <p:pic>
        <p:nvPicPr>
          <p:cNvPr id="8" name="Picture 7">
            <a:extLst>
              <a:ext uri="{FF2B5EF4-FFF2-40B4-BE49-F238E27FC236}">
                <a16:creationId xmlns:a16="http://schemas.microsoft.com/office/drawing/2014/main" id="{832DD1E2-60D0-D851-2743-5308D0146DAF}"/>
              </a:ext>
            </a:extLst>
          </p:cNvPr>
          <p:cNvPicPr>
            <a:picLocks noChangeAspect="1"/>
          </p:cNvPicPr>
          <p:nvPr/>
        </p:nvPicPr>
        <p:blipFill>
          <a:blip r:embed="rId3"/>
          <a:stretch>
            <a:fillRect/>
          </a:stretch>
        </p:blipFill>
        <p:spPr>
          <a:xfrm>
            <a:off x="5152043" y="4974732"/>
            <a:ext cx="7039957" cy="1695687"/>
          </a:xfrm>
          <a:prstGeom prst="rect">
            <a:avLst/>
          </a:prstGeom>
        </p:spPr>
      </p:pic>
      <p:sp>
        <p:nvSpPr>
          <p:cNvPr id="2" name="Oval 1">
            <a:extLst>
              <a:ext uri="{FF2B5EF4-FFF2-40B4-BE49-F238E27FC236}">
                <a16:creationId xmlns:a16="http://schemas.microsoft.com/office/drawing/2014/main" id="{7818BD16-63A5-4D13-03FB-F83496AC3F7E}"/>
              </a:ext>
            </a:extLst>
          </p:cNvPr>
          <p:cNvSpPr/>
          <p:nvPr/>
        </p:nvSpPr>
        <p:spPr>
          <a:xfrm>
            <a:off x="3286539" y="4505739"/>
            <a:ext cx="2663687" cy="1179444"/>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noFill/>
            </a:endParaRPr>
          </a:p>
        </p:txBody>
      </p:sp>
    </p:spTree>
    <p:extLst>
      <p:ext uri="{BB962C8B-B14F-4D97-AF65-F5344CB8AC3E}">
        <p14:creationId xmlns:p14="http://schemas.microsoft.com/office/powerpoint/2010/main" val="388650389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061107D-36A4-1B64-A5FB-C024FF830654}"/>
              </a:ext>
            </a:extLst>
          </p:cNvPr>
          <p:cNvPicPr>
            <a:picLocks noChangeAspect="1"/>
          </p:cNvPicPr>
          <p:nvPr/>
        </p:nvPicPr>
        <p:blipFill>
          <a:blip r:embed="rId2"/>
          <a:stretch>
            <a:fillRect/>
          </a:stretch>
        </p:blipFill>
        <p:spPr>
          <a:xfrm>
            <a:off x="1124817" y="596409"/>
            <a:ext cx="10754487" cy="1110594"/>
          </a:xfrm>
          <a:prstGeom prst="rect">
            <a:avLst/>
          </a:prstGeom>
        </p:spPr>
      </p:pic>
      <p:pic>
        <p:nvPicPr>
          <p:cNvPr id="5" name="Picture 4">
            <a:extLst>
              <a:ext uri="{FF2B5EF4-FFF2-40B4-BE49-F238E27FC236}">
                <a16:creationId xmlns:a16="http://schemas.microsoft.com/office/drawing/2014/main" id="{B6CB269D-3EB0-4043-F43F-6F6665CC6E3B}"/>
              </a:ext>
            </a:extLst>
          </p:cNvPr>
          <p:cNvPicPr>
            <a:picLocks noChangeAspect="1"/>
          </p:cNvPicPr>
          <p:nvPr/>
        </p:nvPicPr>
        <p:blipFill>
          <a:blip r:embed="rId3"/>
          <a:stretch>
            <a:fillRect/>
          </a:stretch>
        </p:blipFill>
        <p:spPr>
          <a:xfrm>
            <a:off x="1107181" y="2076586"/>
            <a:ext cx="8730112" cy="941896"/>
          </a:xfrm>
          <a:prstGeom prst="rect">
            <a:avLst/>
          </a:prstGeom>
        </p:spPr>
      </p:pic>
      <p:pic>
        <p:nvPicPr>
          <p:cNvPr id="7" name="Picture 6">
            <a:extLst>
              <a:ext uri="{FF2B5EF4-FFF2-40B4-BE49-F238E27FC236}">
                <a16:creationId xmlns:a16="http://schemas.microsoft.com/office/drawing/2014/main" id="{4A253710-DC39-B653-D4B5-121EBCB9D058}"/>
              </a:ext>
            </a:extLst>
          </p:cNvPr>
          <p:cNvPicPr>
            <a:picLocks noChangeAspect="1"/>
          </p:cNvPicPr>
          <p:nvPr/>
        </p:nvPicPr>
        <p:blipFill>
          <a:blip r:embed="rId4"/>
          <a:stretch>
            <a:fillRect/>
          </a:stretch>
        </p:blipFill>
        <p:spPr>
          <a:xfrm>
            <a:off x="1107181" y="3442446"/>
            <a:ext cx="10206219" cy="1194943"/>
          </a:xfrm>
          <a:prstGeom prst="rect">
            <a:avLst/>
          </a:prstGeom>
        </p:spPr>
      </p:pic>
      <p:pic>
        <p:nvPicPr>
          <p:cNvPr id="9" name="Picture 8">
            <a:extLst>
              <a:ext uri="{FF2B5EF4-FFF2-40B4-BE49-F238E27FC236}">
                <a16:creationId xmlns:a16="http://schemas.microsoft.com/office/drawing/2014/main" id="{A1FB66DF-18E0-F8C0-FC68-7D1C240E7CA9}"/>
              </a:ext>
            </a:extLst>
          </p:cNvPr>
          <p:cNvPicPr>
            <a:picLocks noChangeAspect="1"/>
          </p:cNvPicPr>
          <p:nvPr/>
        </p:nvPicPr>
        <p:blipFill>
          <a:blip r:embed="rId5"/>
          <a:stretch>
            <a:fillRect/>
          </a:stretch>
        </p:blipFill>
        <p:spPr>
          <a:xfrm>
            <a:off x="1026206" y="4712593"/>
            <a:ext cx="10445204" cy="1096536"/>
          </a:xfrm>
          <a:prstGeom prst="rect">
            <a:avLst/>
          </a:prstGeom>
        </p:spPr>
      </p:pic>
    </p:spTree>
    <p:extLst>
      <p:ext uri="{BB962C8B-B14F-4D97-AF65-F5344CB8AC3E}">
        <p14:creationId xmlns:p14="http://schemas.microsoft.com/office/powerpoint/2010/main" val="371541236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DA6466CD-50E8-0A9B-1B57-00E2DA98EECB}"/>
              </a:ext>
            </a:extLst>
          </p:cNvPr>
          <p:cNvPicPr>
            <a:picLocks noChangeAspect="1"/>
          </p:cNvPicPr>
          <p:nvPr/>
        </p:nvPicPr>
        <p:blipFill>
          <a:blip r:embed="rId2"/>
          <a:stretch>
            <a:fillRect/>
          </a:stretch>
        </p:blipFill>
        <p:spPr>
          <a:xfrm>
            <a:off x="551845" y="0"/>
            <a:ext cx="11088309" cy="6524889"/>
          </a:xfrm>
          <a:prstGeom prst="rect">
            <a:avLst/>
          </a:prstGeom>
        </p:spPr>
      </p:pic>
    </p:spTree>
    <p:extLst>
      <p:ext uri="{BB962C8B-B14F-4D97-AF65-F5344CB8AC3E}">
        <p14:creationId xmlns:p14="http://schemas.microsoft.com/office/powerpoint/2010/main" val="89192153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D2E52F9A-08C5-C644-BB85-8EB3E77A60B0}"/>
              </a:ext>
            </a:extLst>
          </p:cNvPr>
          <p:cNvPicPr>
            <a:picLocks noChangeAspect="1"/>
          </p:cNvPicPr>
          <p:nvPr/>
        </p:nvPicPr>
        <p:blipFill>
          <a:blip r:embed="rId2"/>
          <a:stretch>
            <a:fillRect/>
          </a:stretch>
        </p:blipFill>
        <p:spPr>
          <a:xfrm>
            <a:off x="2052073" y="327369"/>
            <a:ext cx="8087854" cy="5772956"/>
          </a:xfrm>
          <a:prstGeom prst="rect">
            <a:avLst/>
          </a:prstGeom>
        </p:spPr>
      </p:pic>
    </p:spTree>
    <p:extLst>
      <p:ext uri="{BB962C8B-B14F-4D97-AF65-F5344CB8AC3E}">
        <p14:creationId xmlns:p14="http://schemas.microsoft.com/office/powerpoint/2010/main" val="402385530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E55A21E2-91C9-BE05-09DE-720B4B897BC2}"/>
              </a:ext>
            </a:extLst>
          </p:cNvPr>
          <p:cNvPicPr>
            <a:picLocks noChangeAspect="1"/>
          </p:cNvPicPr>
          <p:nvPr/>
        </p:nvPicPr>
        <p:blipFill>
          <a:blip r:embed="rId2"/>
          <a:stretch>
            <a:fillRect/>
          </a:stretch>
        </p:blipFill>
        <p:spPr>
          <a:xfrm>
            <a:off x="2505535" y="0"/>
            <a:ext cx="7180929" cy="6858000"/>
          </a:xfrm>
          <a:prstGeom prst="rect">
            <a:avLst/>
          </a:prstGeom>
        </p:spPr>
      </p:pic>
    </p:spTree>
    <p:extLst>
      <p:ext uri="{BB962C8B-B14F-4D97-AF65-F5344CB8AC3E}">
        <p14:creationId xmlns:p14="http://schemas.microsoft.com/office/powerpoint/2010/main" val="254270078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C150EAC4-8586-4299-DAF7-32D37D53D987}"/>
              </a:ext>
            </a:extLst>
          </p:cNvPr>
          <p:cNvPicPr>
            <a:picLocks noChangeAspect="1"/>
          </p:cNvPicPr>
          <p:nvPr/>
        </p:nvPicPr>
        <p:blipFill>
          <a:blip r:embed="rId2"/>
          <a:stretch>
            <a:fillRect/>
          </a:stretch>
        </p:blipFill>
        <p:spPr>
          <a:xfrm>
            <a:off x="2518293" y="0"/>
            <a:ext cx="7155413" cy="6858000"/>
          </a:xfrm>
          <a:prstGeom prst="rect">
            <a:avLst/>
          </a:prstGeom>
        </p:spPr>
      </p:pic>
    </p:spTree>
    <p:extLst>
      <p:ext uri="{BB962C8B-B14F-4D97-AF65-F5344CB8AC3E}">
        <p14:creationId xmlns:p14="http://schemas.microsoft.com/office/powerpoint/2010/main" val="4024480241"/>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006D2C49-6D14-8914-A173-BDA548A98014}"/>
              </a:ext>
            </a:extLst>
          </p:cNvPr>
          <p:cNvPicPr>
            <a:picLocks noChangeAspect="1"/>
          </p:cNvPicPr>
          <p:nvPr/>
        </p:nvPicPr>
        <p:blipFill>
          <a:blip r:embed="rId2"/>
          <a:stretch>
            <a:fillRect/>
          </a:stretch>
        </p:blipFill>
        <p:spPr>
          <a:xfrm>
            <a:off x="2743289" y="0"/>
            <a:ext cx="6705422" cy="6858000"/>
          </a:xfrm>
          <a:prstGeom prst="rect">
            <a:avLst/>
          </a:prstGeom>
        </p:spPr>
      </p:pic>
    </p:spTree>
    <p:extLst>
      <p:ext uri="{BB962C8B-B14F-4D97-AF65-F5344CB8AC3E}">
        <p14:creationId xmlns:p14="http://schemas.microsoft.com/office/powerpoint/2010/main" val="27497969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fontScale="90000"/>
          </a:bodyPr>
          <a:lstStyle/>
          <a:p>
            <a:r>
              <a:rPr lang="en-US" sz="3600" dirty="0">
                <a:solidFill>
                  <a:schemeClr val="tx1"/>
                </a:solidFill>
              </a:rPr>
              <a:t>Pins on a map –help with discrete tech tasks</a:t>
            </a:r>
            <a:br>
              <a:rPr lang="en-US" sz="3600" dirty="0">
                <a:solidFill>
                  <a:schemeClr val="tx1"/>
                </a:solidFill>
              </a:rPr>
            </a:br>
            <a:br>
              <a:rPr lang="en-US" sz="3600" dirty="0">
                <a:solidFill>
                  <a:schemeClr val="tx1"/>
                </a:solidFill>
              </a:rPr>
            </a:br>
            <a:endParaRPr lang="en-US" sz="3600" dirty="0">
              <a:solidFill>
                <a:schemeClr val="tx1"/>
              </a:solidFill>
            </a:endParaRPr>
          </a:p>
        </p:txBody>
      </p:sp>
      <p:sp>
        <p:nvSpPr>
          <p:cNvPr id="3" name="TextBox 2">
            <a:extLst>
              <a:ext uri="{FF2B5EF4-FFF2-40B4-BE49-F238E27FC236}">
                <a16:creationId xmlns:a16="http://schemas.microsoft.com/office/drawing/2014/main" id="{0C50333D-BB11-238F-8CAE-45F7551A443B}"/>
              </a:ext>
            </a:extLst>
          </p:cNvPr>
          <p:cNvSpPr txBox="1"/>
          <p:nvPr/>
        </p:nvSpPr>
        <p:spPr>
          <a:xfrm>
            <a:off x="1097280" y="5681932"/>
            <a:ext cx="6097604" cy="646331"/>
          </a:xfrm>
          <a:prstGeom prst="rect">
            <a:avLst/>
          </a:prstGeom>
          <a:noFill/>
        </p:spPr>
        <p:txBody>
          <a:bodyPr wrap="square">
            <a:spAutoFit/>
          </a:bodyPr>
          <a:lstStyle/>
          <a:p>
            <a:r>
              <a:rPr lang="en-US"/>
              <a:t>ChatGPT</a:t>
            </a:r>
          </a:p>
          <a:p>
            <a:r>
              <a:rPr lang="en-US"/>
              <a:t>Google stuff</a:t>
            </a:r>
          </a:p>
        </p:txBody>
      </p:sp>
      <p:pic>
        <p:nvPicPr>
          <p:cNvPr id="5" name="Picture 4">
            <a:extLst>
              <a:ext uri="{FF2B5EF4-FFF2-40B4-BE49-F238E27FC236}">
                <a16:creationId xmlns:a16="http://schemas.microsoft.com/office/drawing/2014/main" id="{CA2D9D8F-A4F4-29D7-D641-DB692BBCAB14}"/>
              </a:ext>
            </a:extLst>
          </p:cNvPr>
          <p:cNvPicPr>
            <a:picLocks noChangeAspect="1"/>
          </p:cNvPicPr>
          <p:nvPr/>
        </p:nvPicPr>
        <p:blipFill rotWithShape="1">
          <a:blip r:embed="rId2"/>
          <a:srcRect t="10391"/>
          <a:stretch/>
        </p:blipFill>
        <p:spPr>
          <a:xfrm>
            <a:off x="855666" y="841473"/>
            <a:ext cx="10507099" cy="4809456"/>
          </a:xfrm>
          <a:prstGeom prst="rect">
            <a:avLst/>
          </a:prstGeom>
        </p:spPr>
      </p:pic>
    </p:spTree>
    <p:extLst>
      <p:ext uri="{BB962C8B-B14F-4D97-AF65-F5344CB8AC3E}">
        <p14:creationId xmlns:p14="http://schemas.microsoft.com/office/powerpoint/2010/main" val="2026880807"/>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B02FC34-48CF-8629-2B93-72DD2EC10691}"/>
              </a:ext>
            </a:extLst>
          </p:cNvPr>
          <p:cNvSpPr>
            <a:spLocks noGrp="1"/>
          </p:cNvSpPr>
          <p:nvPr>
            <p:ph type="title"/>
          </p:nvPr>
        </p:nvSpPr>
        <p:spPr/>
        <p:txBody>
          <a:bodyPr/>
          <a:lstStyle/>
          <a:p>
            <a:r>
              <a:rPr lang="en-US"/>
              <a:t>Phind.com</a:t>
            </a:r>
          </a:p>
        </p:txBody>
      </p:sp>
      <p:pic>
        <p:nvPicPr>
          <p:cNvPr id="6" name="Content Placeholder 5" descr="A screenshot of a computer&#10;&#10;Description automatically generated">
            <a:extLst>
              <a:ext uri="{FF2B5EF4-FFF2-40B4-BE49-F238E27FC236}">
                <a16:creationId xmlns:a16="http://schemas.microsoft.com/office/drawing/2014/main" id="{12FD3568-E36E-A5D2-41BB-5CA3C3DDE163}"/>
              </a:ext>
            </a:extLst>
          </p:cNvPr>
          <p:cNvPicPr>
            <a:picLocks noGrp="1" noChangeAspect="1"/>
          </p:cNvPicPr>
          <p:nvPr>
            <p:ph sz="half" idx="1"/>
          </p:nvPr>
        </p:nvPicPr>
        <p:blipFill>
          <a:blip r:embed="rId2"/>
          <a:stretch>
            <a:fillRect/>
          </a:stretch>
        </p:blipFill>
        <p:spPr>
          <a:xfrm>
            <a:off x="1097280" y="2607412"/>
            <a:ext cx="4639736" cy="2775169"/>
          </a:xfrm>
        </p:spPr>
      </p:pic>
      <p:sp>
        <p:nvSpPr>
          <p:cNvPr id="5" name="Content Placeholder 4">
            <a:extLst>
              <a:ext uri="{FF2B5EF4-FFF2-40B4-BE49-F238E27FC236}">
                <a16:creationId xmlns:a16="http://schemas.microsoft.com/office/drawing/2014/main" id="{8E5640F2-22DD-83CC-57ED-919A40AC8E44}"/>
              </a:ext>
            </a:extLst>
          </p:cNvPr>
          <p:cNvSpPr>
            <a:spLocks noGrp="1"/>
          </p:cNvSpPr>
          <p:nvPr>
            <p:ph sz="half" idx="2"/>
          </p:nvPr>
        </p:nvSpPr>
        <p:spPr/>
        <p:txBody>
          <a:bodyPr vert="horz" lIns="0" tIns="45720" rIns="0" bIns="45720" rtlCol="0" anchor="t">
            <a:normAutofit fontScale="77500" lnSpcReduction="20000"/>
          </a:bodyPr>
          <a:lstStyle/>
          <a:p>
            <a:r>
              <a:rPr lang="en-US" sz="2100" b="1">
                <a:solidFill>
                  <a:srgbClr val="000000"/>
                </a:solidFill>
                <a:ea typeface="+mn-lt"/>
                <a:cs typeface="+mn-lt"/>
              </a:rPr>
              <a:t>Prompt: </a:t>
            </a:r>
            <a:r>
              <a:rPr lang="en-US">
                <a:solidFill>
                  <a:srgbClr val="000000"/>
                </a:solidFill>
                <a:ea typeface="+mn-lt"/>
                <a:cs typeface="+mn-lt"/>
              </a:rPr>
              <a:t>please generate the </a:t>
            </a:r>
            <a:r>
              <a:rPr lang="en-US" err="1">
                <a:solidFill>
                  <a:srgbClr val="000000"/>
                </a:solidFill>
                <a:ea typeface="+mn-lt"/>
                <a:cs typeface="+mn-lt"/>
              </a:rPr>
              <a:t>css</a:t>
            </a:r>
            <a:r>
              <a:rPr lang="en-US">
                <a:solidFill>
                  <a:srgbClr val="000000"/>
                </a:solidFill>
                <a:ea typeface="+mn-lt"/>
                <a:cs typeface="+mn-lt"/>
              </a:rPr>
              <a:t> and html for a basic website. On the desktop size, the site should have a masthead. The masthead should be as wide as the page and take up the top 25% of the page. Text for the masthead: This is the masthead of the site. The masthead should be light blue. Below the masthead should be two columns. In the desktop view, the left column should take up 20% of the page width and be a menu with links to a homepage and an about page. In the desktop viewport, the right column should take up 80% of the page width and be the main content area. Below the two columns should be a footer. On the mobile size, the masthead should be on top, then the left column, then the right column, then the footer. </a:t>
            </a:r>
            <a:r>
              <a:rPr lang="en-US" b="1">
                <a:solidFill>
                  <a:srgbClr val="000000"/>
                </a:solidFill>
                <a:ea typeface="+mn-lt"/>
                <a:cs typeface="+mn-lt"/>
              </a:rPr>
              <a:t>Add a CSS media query so that when the page width is less than 600 </a:t>
            </a:r>
            <a:r>
              <a:rPr lang="en-US" b="1" err="1">
                <a:solidFill>
                  <a:srgbClr val="000000"/>
                </a:solidFill>
                <a:ea typeface="+mn-lt"/>
                <a:cs typeface="+mn-lt"/>
              </a:rPr>
              <a:t>px</a:t>
            </a:r>
            <a:r>
              <a:rPr lang="en-US" b="1">
                <a:solidFill>
                  <a:srgbClr val="000000"/>
                </a:solidFill>
                <a:ea typeface="+mn-lt"/>
                <a:cs typeface="+mn-lt"/>
              </a:rPr>
              <a:t> the container rows stack</a:t>
            </a:r>
          </a:p>
          <a:p>
            <a:endParaRPr lang="en-US"/>
          </a:p>
        </p:txBody>
      </p:sp>
    </p:spTree>
    <p:extLst>
      <p:ext uri="{BB962C8B-B14F-4D97-AF65-F5344CB8AC3E}">
        <p14:creationId xmlns:p14="http://schemas.microsoft.com/office/powerpoint/2010/main" val="6746699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356224" y="460733"/>
            <a:ext cx="11360800" cy="763600"/>
          </a:xfrm>
          <a:prstGeom prst="rect">
            <a:avLst/>
          </a:prstGeom>
        </p:spPr>
        <p:txBody>
          <a:bodyPr spcFirstLastPara="1" vert="horz" wrap="square" lIns="121900" tIns="121900" rIns="121900" bIns="121900" rtlCol="0" anchor="t" anchorCtr="0">
            <a:normAutofit fontScale="90000"/>
          </a:bodyPr>
          <a:lstStyle/>
          <a:p>
            <a:r>
              <a:rPr lang="en-US" b="1">
                <a:latin typeface="Proxima Nova"/>
                <a:ea typeface="Proxima Nova"/>
                <a:cs typeface="Proxima Nova"/>
              </a:rPr>
              <a:t>Large Language Models</a:t>
            </a:r>
            <a:endParaRPr b="1">
              <a:latin typeface="Proxima Nova"/>
              <a:ea typeface="Proxima Nova"/>
              <a:cs typeface="Proxima Nova"/>
              <a:sym typeface="Proxima Nova"/>
            </a:endParaRPr>
          </a:p>
        </p:txBody>
      </p:sp>
      <p:sp>
        <p:nvSpPr>
          <p:cNvPr id="65" name="Google Shape;65;p15"/>
          <p:cNvSpPr txBox="1">
            <a:spLocks noGrp="1"/>
          </p:cNvSpPr>
          <p:nvPr>
            <p:ph type="body" idx="1"/>
          </p:nvPr>
        </p:nvSpPr>
        <p:spPr>
          <a:xfrm>
            <a:off x="1011948" y="2167600"/>
            <a:ext cx="9348602" cy="2396723"/>
          </a:xfrm>
          <a:prstGeom prst="rect">
            <a:avLst/>
          </a:prstGeom>
        </p:spPr>
        <p:txBody>
          <a:bodyPr spcFirstLastPara="1" vert="horz" wrap="square" lIns="121900" tIns="121900" rIns="121900" bIns="121900" rtlCol="0" anchor="t" anchorCtr="0">
            <a:normAutofit/>
          </a:bodyPr>
          <a:lstStyle/>
          <a:p>
            <a:pPr marL="0" indent="0">
              <a:lnSpc>
                <a:spcPct val="114999"/>
              </a:lnSpc>
              <a:spcAft>
                <a:spcPts val="1600"/>
              </a:spcAft>
              <a:buNone/>
            </a:pPr>
            <a:r>
              <a:rPr lang="en-US">
                <a:solidFill>
                  <a:schemeClr val="tx1"/>
                </a:solidFill>
                <a:latin typeface="Proxima Nova"/>
              </a:rPr>
              <a:t>A large language model </a:t>
            </a:r>
            <a:endParaRPr lang="en-US">
              <a:solidFill>
                <a:schemeClr val="tx1"/>
              </a:solidFill>
            </a:endParaRPr>
          </a:p>
          <a:p>
            <a:pPr marL="380990" indent="-380990">
              <a:lnSpc>
                <a:spcPct val="114999"/>
              </a:lnSpc>
              <a:spcAft>
                <a:spcPts val="1600"/>
              </a:spcAft>
            </a:pPr>
            <a:r>
              <a:rPr lang="en-US">
                <a:solidFill>
                  <a:schemeClr val="tx1"/>
                </a:solidFill>
                <a:latin typeface="Proxima Nova"/>
              </a:rPr>
              <a:t>"understands" through statistical analysis and probability</a:t>
            </a:r>
            <a:endParaRPr lang="en-US">
              <a:solidFill>
                <a:schemeClr val="tx1"/>
              </a:solidFill>
            </a:endParaRPr>
          </a:p>
          <a:p>
            <a:pPr marL="380990" indent="-380990">
              <a:lnSpc>
                <a:spcPct val="114999"/>
              </a:lnSpc>
              <a:spcAft>
                <a:spcPts val="1600"/>
              </a:spcAft>
            </a:pPr>
            <a:r>
              <a:rPr lang="en-US">
                <a:solidFill>
                  <a:schemeClr val="tx1"/>
                </a:solidFill>
                <a:latin typeface="Proxima Nova"/>
              </a:rPr>
              <a:t>"creates" through combination of pattern, probability, and random sampling</a:t>
            </a:r>
          </a:p>
          <a:p>
            <a:pPr marL="0" indent="0">
              <a:lnSpc>
                <a:spcPct val="114999"/>
              </a:lnSpc>
              <a:spcAft>
                <a:spcPts val="1600"/>
              </a:spcAft>
              <a:buNone/>
            </a:pPr>
            <a:endParaRPr lang="en-US">
              <a:solidFill>
                <a:schemeClr val="tx1"/>
              </a:solidFill>
              <a:latin typeface="Proxima Nova"/>
              <a:ea typeface="Proxima Nova"/>
            </a:endParaRPr>
          </a:p>
          <a:p>
            <a:pPr marL="0" indent="0">
              <a:lnSpc>
                <a:spcPct val="114999"/>
              </a:lnSpc>
              <a:spcAft>
                <a:spcPts val="1600"/>
              </a:spcAft>
              <a:buNone/>
            </a:pPr>
            <a:endParaRPr lang="en-US">
              <a:latin typeface="Proxima Nova"/>
              <a:ea typeface="Proxima Nova"/>
            </a:endParaRPr>
          </a:p>
          <a:p>
            <a:pPr marL="380990" indent="-380990">
              <a:lnSpc>
                <a:spcPct val="114999"/>
              </a:lnSpc>
            </a:pPr>
            <a:endParaRPr lang="en-US">
              <a:ea typeface="Proxima Nova"/>
            </a:endParaRPr>
          </a:p>
          <a:p>
            <a:pPr marL="380990" indent="-380990">
              <a:lnSpc>
                <a:spcPct val="114999"/>
              </a:lnSpc>
              <a:spcAft>
                <a:spcPts val="1600"/>
              </a:spcAft>
            </a:pPr>
            <a:endParaRPr lang="en-US">
              <a:latin typeface="Proxima Nova"/>
              <a:ea typeface="Proxima Nova"/>
              <a:cs typeface="Times New Roman"/>
            </a:endParaRPr>
          </a:p>
          <a:p>
            <a:pPr marL="795847" lvl="1" indent="0">
              <a:lnSpc>
                <a:spcPct val="114999"/>
              </a:lnSpc>
              <a:spcAft>
                <a:spcPts val="1600"/>
              </a:spcAft>
              <a:buNone/>
            </a:pPr>
            <a:endParaRPr lang="en-US">
              <a:latin typeface="Proxima Nova"/>
              <a:ea typeface="Proxima Nova"/>
              <a:cs typeface="Proxima Nova"/>
            </a:endParaRPr>
          </a:p>
        </p:txBody>
      </p:sp>
    </p:spTree>
    <p:extLst>
      <p:ext uri="{BB962C8B-B14F-4D97-AF65-F5344CB8AC3E}">
        <p14:creationId xmlns:p14="http://schemas.microsoft.com/office/powerpoint/2010/main" val="261191682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 program&#10;&#10;Description automatically generated">
            <a:extLst>
              <a:ext uri="{FF2B5EF4-FFF2-40B4-BE49-F238E27FC236}">
                <a16:creationId xmlns:a16="http://schemas.microsoft.com/office/drawing/2014/main" id="{CB90BBEC-D5C6-E993-F1FE-2BA2C3B81EF9}"/>
              </a:ext>
            </a:extLst>
          </p:cNvPr>
          <p:cNvPicPr>
            <a:picLocks noChangeAspect="1"/>
          </p:cNvPicPr>
          <p:nvPr/>
        </p:nvPicPr>
        <p:blipFill>
          <a:blip r:embed="rId2"/>
          <a:stretch>
            <a:fillRect/>
          </a:stretch>
        </p:blipFill>
        <p:spPr>
          <a:xfrm>
            <a:off x="2585884" y="-1283"/>
            <a:ext cx="6897328" cy="6725372"/>
          </a:xfrm>
          <a:prstGeom prst="rect">
            <a:avLst/>
          </a:prstGeom>
        </p:spPr>
      </p:pic>
      <p:pic>
        <p:nvPicPr>
          <p:cNvPr id="4" name="Picture 3" descr="A screenshot of a computer screen&#10;&#10;Description automatically generated">
            <a:extLst>
              <a:ext uri="{FF2B5EF4-FFF2-40B4-BE49-F238E27FC236}">
                <a16:creationId xmlns:a16="http://schemas.microsoft.com/office/drawing/2014/main" id="{BB8323BF-225C-A3A7-A73D-B35F52A0D1AB}"/>
              </a:ext>
            </a:extLst>
          </p:cNvPr>
          <p:cNvPicPr>
            <a:picLocks noChangeAspect="1"/>
          </p:cNvPicPr>
          <p:nvPr/>
        </p:nvPicPr>
        <p:blipFill>
          <a:blip r:embed="rId3"/>
          <a:stretch>
            <a:fillRect/>
          </a:stretch>
        </p:blipFill>
        <p:spPr>
          <a:xfrm>
            <a:off x="873123" y="-443"/>
            <a:ext cx="10215716" cy="6858886"/>
          </a:xfrm>
          <a:prstGeom prst="rect">
            <a:avLst/>
          </a:prstGeom>
        </p:spPr>
      </p:pic>
    </p:spTree>
    <p:extLst>
      <p:ext uri="{BB962C8B-B14F-4D97-AF65-F5344CB8AC3E}">
        <p14:creationId xmlns:p14="http://schemas.microsoft.com/office/powerpoint/2010/main" val="2692531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158D8A-42CE-29F3-4255-6D3019FCF203}"/>
              </a:ext>
            </a:extLst>
          </p:cNvPr>
          <p:cNvSpPr>
            <a:spLocks noGrp="1"/>
          </p:cNvSpPr>
          <p:nvPr>
            <p:ph type="title"/>
          </p:nvPr>
        </p:nvSpPr>
        <p:spPr>
          <a:xfrm>
            <a:off x="224668" y="2867571"/>
            <a:ext cx="11754463" cy="1450757"/>
          </a:xfrm>
        </p:spPr>
        <p:txBody>
          <a:bodyPr/>
          <a:lstStyle/>
          <a:p>
            <a:r>
              <a:rPr lang="en-US">
                <a:hlinkClick r:id="rId2"/>
              </a:rPr>
              <a:t>https://phind-code-snippet-6.clssampson.repl.co/</a:t>
            </a:r>
            <a:endParaRPr lang="en-US"/>
          </a:p>
        </p:txBody>
      </p:sp>
    </p:spTree>
    <p:extLst>
      <p:ext uri="{BB962C8B-B14F-4D97-AF65-F5344CB8AC3E}">
        <p14:creationId xmlns:p14="http://schemas.microsoft.com/office/powerpoint/2010/main" val="5489607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Browser extensions</a:t>
            </a:r>
          </a:p>
        </p:txBody>
      </p:sp>
      <p:sp>
        <p:nvSpPr>
          <p:cNvPr id="3" name="Content Placeholder 2">
            <a:extLst>
              <a:ext uri="{FF2B5EF4-FFF2-40B4-BE49-F238E27FC236}">
                <a16:creationId xmlns:a16="http://schemas.microsoft.com/office/drawing/2014/main" id="{93B87BB2-74E5-7FAC-C88E-8E74337D02CC}"/>
              </a:ext>
            </a:extLst>
          </p:cNvPr>
          <p:cNvSpPr>
            <a:spLocks noGrp="1"/>
          </p:cNvSpPr>
          <p:nvPr>
            <p:ph idx="1"/>
          </p:nvPr>
        </p:nvSpPr>
        <p:spPr/>
        <p:txBody>
          <a:bodyPr vert="horz" lIns="0" tIns="45720" rIns="0" bIns="45720" rtlCol="0" anchor="t">
            <a:normAutofit/>
          </a:bodyPr>
          <a:lstStyle/>
          <a:p>
            <a:r>
              <a:rPr lang="en-US" sz="3600"/>
              <a:t>ChatGPT for Google</a:t>
            </a:r>
            <a:br>
              <a:rPr lang="en-US" sz="3600"/>
            </a:br>
            <a:r>
              <a:rPr lang="en-US" sz="3600"/>
              <a:t>Monica</a:t>
            </a:r>
          </a:p>
        </p:txBody>
      </p:sp>
    </p:spTree>
    <p:extLst>
      <p:ext uri="{BB962C8B-B14F-4D97-AF65-F5344CB8AC3E}">
        <p14:creationId xmlns:p14="http://schemas.microsoft.com/office/powerpoint/2010/main" val="66404164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15600" y="460733"/>
            <a:ext cx="11360800" cy="763600"/>
          </a:xfrm>
          <a:prstGeom prst="rect">
            <a:avLst/>
          </a:prstGeom>
        </p:spPr>
        <p:txBody>
          <a:bodyPr spcFirstLastPara="1" vert="horz" wrap="square" lIns="121900" tIns="121900" rIns="121900" bIns="121900" rtlCol="0" anchor="t" anchorCtr="0">
            <a:normAutofit fontScale="90000"/>
          </a:bodyPr>
          <a:lstStyle/>
          <a:p>
            <a:r>
              <a:rPr lang="en-US" b="1">
                <a:latin typeface="Proxima Nova"/>
                <a:ea typeface="Proxima Nova"/>
                <a:cs typeface="Proxima Nova"/>
                <a:sym typeface="Proxima Nova"/>
              </a:rPr>
              <a:t>Some handy integrations</a:t>
            </a:r>
            <a:endParaRPr b="1">
              <a:latin typeface="Proxima Nova"/>
              <a:ea typeface="Proxima Nova"/>
              <a:cs typeface="Proxima Nova"/>
              <a:sym typeface="Proxima Nova"/>
            </a:endParaRPr>
          </a:p>
        </p:txBody>
      </p:sp>
      <p:graphicFrame>
        <p:nvGraphicFramePr>
          <p:cNvPr id="5" name="Table 5">
            <a:extLst>
              <a:ext uri="{FF2B5EF4-FFF2-40B4-BE49-F238E27FC236}">
                <a16:creationId xmlns:a16="http://schemas.microsoft.com/office/drawing/2014/main" id="{85F6F00D-249C-52D2-DD32-10942724AC13}"/>
              </a:ext>
            </a:extLst>
          </p:cNvPr>
          <p:cNvGraphicFramePr>
            <a:graphicFrameLocks noGrp="1"/>
          </p:cNvGraphicFramePr>
          <p:nvPr/>
        </p:nvGraphicFramePr>
        <p:xfrm>
          <a:off x="347584" y="1224333"/>
          <a:ext cx="11496832" cy="4763216"/>
        </p:xfrm>
        <a:graphic>
          <a:graphicData uri="http://schemas.openxmlformats.org/drawingml/2006/table">
            <a:tbl>
              <a:tblPr firstRow="1" bandRow="1">
                <a:tableStyleId>{5C22544A-7EE6-4342-B048-85BDC9FD1C3A}</a:tableStyleId>
              </a:tblPr>
              <a:tblGrid>
                <a:gridCol w="5748416">
                  <a:extLst>
                    <a:ext uri="{9D8B030D-6E8A-4147-A177-3AD203B41FA5}">
                      <a16:colId xmlns:a16="http://schemas.microsoft.com/office/drawing/2014/main" val="2298272060"/>
                    </a:ext>
                  </a:extLst>
                </a:gridCol>
                <a:gridCol w="5748416">
                  <a:extLst>
                    <a:ext uri="{9D8B030D-6E8A-4147-A177-3AD203B41FA5}">
                      <a16:colId xmlns:a16="http://schemas.microsoft.com/office/drawing/2014/main" val="294241052"/>
                    </a:ext>
                  </a:extLst>
                </a:gridCol>
              </a:tblGrid>
              <a:tr h="853440">
                <a:tc>
                  <a:txBody>
                    <a:bodyPr/>
                    <a:lstStyle/>
                    <a:p>
                      <a:r>
                        <a:rPr lang="en-US" sz="2400">
                          <a:solidFill>
                            <a:schemeClr val="bg1"/>
                          </a:solidFill>
                        </a:rPr>
                        <a:t>ChatGPT for Google </a:t>
                      </a:r>
                    </a:p>
                    <a:p>
                      <a:r>
                        <a:rPr lang="en-US" sz="2400">
                          <a:solidFill>
                            <a:schemeClr val="bg1"/>
                          </a:solidFill>
                        </a:rPr>
                        <a:t>(Chrome Extension)</a:t>
                      </a:r>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1696209623"/>
                  </a:ext>
                </a:extLst>
              </a:tr>
              <a:tr h="977444">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731148400"/>
                  </a:ext>
                </a:extLst>
              </a:tr>
              <a:tr h="977444">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488682177"/>
                  </a:ext>
                </a:extLst>
              </a:tr>
              <a:tr h="977444">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169574042"/>
                  </a:ext>
                </a:extLst>
              </a:tr>
              <a:tr h="977444">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470983726"/>
                  </a:ext>
                </a:extLst>
              </a:tr>
            </a:tbl>
          </a:graphicData>
        </a:graphic>
      </p:graphicFrame>
      <p:pic>
        <p:nvPicPr>
          <p:cNvPr id="9" name="Picture 8">
            <a:extLst>
              <a:ext uri="{FF2B5EF4-FFF2-40B4-BE49-F238E27FC236}">
                <a16:creationId xmlns:a16="http://schemas.microsoft.com/office/drawing/2014/main" id="{BCFAF295-013B-E6E9-5A90-F3760940644C}"/>
              </a:ext>
            </a:extLst>
          </p:cNvPr>
          <p:cNvPicPr>
            <a:picLocks noChangeAspect="1"/>
          </p:cNvPicPr>
          <p:nvPr/>
        </p:nvPicPr>
        <p:blipFill>
          <a:blip r:embed="rId3"/>
          <a:stretch>
            <a:fillRect/>
          </a:stretch>
        </p:blipFill>
        <p:spPr>
          <a:xfrm>
            <a:off x="3820903" y="1033011"/>
            <a:ext cx="6955517" cy="5748624"/>
          </a:xfrm>
          <a:prstGeom prst="rect">
            <a:avLst/>
          </a:prstGeom>
        </p:spPr>
      </p:pic>
    </p:spTree>
    <p:extLst>
      <p:ext uri="{BB962C8B-B14F-4D97-AF65-F5344CB8AC3E}">
        <p14:creationId xmlns:p14="http://schemas.microsoft.com/office/powerpoint/2010/main" val="4018828715"/>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15600" y="460733"/>
            <a:ext cx="11360800" cy="763600"/>
          </a:xfrm>
          <a:prstGeom prst="rect">
            <a:avLst/>
          </a:prstGeom>
        </p:spPr>
        <p:txBody>
          <a:bodyPr spcFirstLastPara="1" vert="horz" wrap="square" lIns="121900" tIns="121900" rIns="121900" bIns="121900" rtlCol="0" anchor="t" anchorCtr="0">
            <a:normAutofit fontScale="90000"/>
          </a:bodyPr>
          <a:lstStyle/>
          <a:p>
            <a:r>
              <a:rPr lang="en-US" b="1">
                <a:latin typeface="Proxima Nova"/>
                <a:ea typeface="Proxima Nova"/>
                <a:cs typeface="Proxima Nova"/>
                <a:sym typeface="Proxima Nova"/>
              </a:rPr>
              <a:t>Some handy integrations</a:t>
            </a:r>
            <a:endParaRPr b="1">
              <a:latin typeface="Proxima Nova"/>
              <a:ea typeface="Proxima Nova"/>
              <a:cs typeface="Proxima Nova"/>
              <a:sym typeface="Proxima Nova"/>
            </a:endParaRPr>
          </a:p>
        </p:txBody>
      </p:sp>
      <p:graphicFrame>
        <p:nvGraphicFramePr>
          <p:cNvPr id="5" name="Table 5">
            <a:extLst>
              <a:ext uri="{FF2B5EF4-FFF2-40B4-BE49-F238E27FC236}">
                <a16:creationId xmlns:a16="http://schemas.microsoft.com/office/drawing/2014/main" id="{85F6F00D-249C-52D2-DD32-10942724AC13}"/>
              </a:ext>
            </a:extLst>
          </p:cNvPr>
          <p:cNvGraphicFramePr>
            <a:graphicFrameLocks noGrp="1"/>
          </p:cNvGraphicFramePr>
          <p:nvPr/>
        </p:nvGraphicFramePr>
        <p:xfrm>
          <a:off x="279570" y="1224333"/>
          <a:ext cx="11632860" cy="4763216"/>
        </p:xfrm>
        <a:graphic>
          <a:graphicData uri="http://schemas.openxmlformats.org/drawingml/2006/table">
            <a:tbl>
              <a:tblPr firstRow="1" bandRow="1">
                <a:tableStyleId>{5C22544A-7EE6-4342-B048-85BDC9FD1C3A}</a:tableStyleId>
              </a:tblPr>
              <a:tblGrid>
                <a:gridCol w="3877620">
                  <a:extLst>
                    <a:ext uri="{9D8B030D-6E8A-4147-A177-3AD203B41FA5}">
                      <a16:colId xmlns:a16="http://schemas.microsoft.com/office/drawing/2014/main" val="2298272060"/>
                    </a:ext>
                  </a:extLst>
                </a:gridCol>
                <a:gridCol w="3877620">
                  <a:extLst>
                    <a:ext uri="{9D8B030D-6E8A-4147-A177-3AD203B41FA5}">
                      <a16:colId xmlns:a16="http://schemas.microsoft.com/office/drawing/2014/main" val="445012442"/>
                    </a:ext>
                  </a:extLst>
                </a:gridCol>
                <a:gridCol w="3877620">
                  <a:extLst>
                    <a:ext uri="{9D8B030D-6E8A-4147-A177-3AD203B41FA5}">
                      <a16:colId xmlns:a16="http://schemas.microsoft.com/office/drawing/2014/main" val="294241052"/>
                    </a:ext>
                  </a:extLst>
                </a:gridCol>
              </a:tblGrid>
              <a:tr h="853440">
                <a:tc>
                  <a:txBody>
                    <a:bodyPr/>
                    <a:lstStyle/>
                    <a:p>
                      <a:r>
                        <a:rPr lang="en-US" sz="2400">
                          <a:solidFill>
                            <a:schemeClr val="bg1"/>
                          </a:solidFill>
                        </a:rPr>
                        <a:t>Monica (Chrome Extension)</a:t>
                      </a:r>
                    </a:p>
                  </a:txBody>
                  <a:tcPr marL="121920" marR="121920" marT="60960" marB="60960"/>
                </a:tc>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1696209623"/>
                  </a:ext>
                </a:extLst>
              </a:tr>
              <a:tr h="977444">
                <a:tc>
                  <a:txBody>
                    <a:bodyPr/>
                    <a:lstStyle/>
                    <a:p>
                      <a:endParaRPr lang="en-US" sz="2400"/>
                    </a:p>
                  </a:txBody>
                  <a:tcPr marL="121920" marR="121920" marT="60960" marB="60960"/>
                </a:tc>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731148400"/>
                  </a:ext>
                </a:extLst>
              </a:tr>
              <a:tr h="977444">
                <a:tc>
                  <a:txBody>
                    <a:bodyPr/>
                    <a:lstStyle/>
                    <a:p>
                      <a:endParaRPr lang="en-US" sz="2400"/>
                    </a:p>
                  </a:txBody>
                  <a:tcPr marL="121920" marR="121920" marT="60960" marB="60960"/>
                </a:tc>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488682177"/>
                  </a:ext>
                </a:extLst>
              </a:tr>
              <a:tr h="977444">
                <a:tc>
                  <a:txBody>
                    <a:bodyPr/>
                    <a:lstStyle/>
                    <a:p>
                      <a:endParaRPr lang="en-US" sz="2400"/>
                    </a:p>
                  </a:txBody>
                  <a:tcPr marL="121920" marR="121920" marT="60960" marB="60960"/>
                </a:tc>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169574042"/>
                  </a:ext>
                </a:extLst>
              </a:tr>
              <a:tr h="977444">
                <a:tc>
                  <a:txBody>
                    <a:bodyPr/>
                    <a:lstStyle/>
                    <a:p>
                      <a:endParaRPr lang="en-US" sz="2400"/>
                    </a:p>
                  </a:txBody>
                  <a:tcPr marL="121920" marR="121920" marT="60960" marB="60960"/>
                </a:tc>
                <a:tc>
                  <a:txBody>
                    <a:bodyPr/>
                    <a:lstStyle/>
                    <a:p>
                      <a:endParaRPr lang="en-US" sz="2400"/>
                    </a:p>
                  </a:txBody>
                  <a:tcPr marL="121920" marR="121920" marT="60960" marB="60960"/>
                </a:tc>
                <a:tc>
                  <a:txBody>
                    <a:bodyPr/>
                    <a:lstStyle/>
                    <a:p>
                      <a:endParaRPr lang="en-US" sz="2400"/>
                    </a:p>
                  </a:txBody>
                  <a:tcPr marL="121920" marR="121920" marT="60960" marB="60960"/>
                </a:tc>
                <a:extLst>
                  <a:ext uri="{0D108BD9-81ED-4DB2-BD59-A6C34878D82A}">
                    <a16:rowId xmlns:a16="http://schemas.microsoft.com/office/drawing/2014/main" val="2470983726"/>
                  </a:ext>
                </a:extLst>
              </a:tr>
            </a:tbl>
          </a:graphicData>
        </a:graphic>
      </p:graphicFrame>
      <p:pic>
        <p:nvPicPr>
          <p:cNvPr id="3" name="Picture 2">
            <a:extLst>
              <a:ext uri="{FF2B5EF4-FFF2-40B4-BE49-F238E27FC236}">
                <a16:creationId xmlns:a16="http://schemas.microsoft.com/office/drawing/2014/main" id="{BE7824C3-EF81-0C11-A65A-A1FCD5263B5B}"/>
              </a:ext>
            </a:extLst>
          </p:cNvPr>
          <p:cNvPicPr>
            <a:picLocks noChangeAspect="1"/>
          </p:cNvPicPr>
          <p:nvPr/>
        </p:nvPicPr>
        <p:blipFill>
          <a:blip r:embed="rId3"/>
          <a:stretch>
            <a:fillRect/>
          </a:stretch>
        </p:blipFill>
        <p:spPr>
          <a:xfrm>
            <a:off x="611242" y="2357208"/>
            <a:ext cx="1515152" cy="1617875"/>
          </a:xfrm>
          <a:prstGeom prst="rect">
            <a:avLst/>
          </a:prstGeom>
        </p:spPr>
      </p:pic>
      <p:pic>
        <p:nvPicPr>
          <p:cNvPr id="6" name="Picture 5">
            <a:extLst>
              <a:ext uri="{FF2B5EF4-FFF2-40B4-BE49-F238E27FC236}">
                <a16:creationId xmlns:a16="http://schemas.microsoft.com/office/drawing/2014/main" id="{282704E0-CDE7-C03D-E01B-A2A589DC7EC8}"/>
              </a:ext>
            </a:extLst>
          </p:cNvPr>
          <p:cNvPicPr>
            <a:picLocks noChangeAspect="1"/>
          </p:cNvPicPr>
          <p:nvPr/>
        </p:nvPicPr>
        <p:blipFill>
          <a:blip r:embed="rId4"/>
          <a:stretch>
            <a:fillRect/>
          </a:stretch>
        </p:blipFill>
        <p:spPr>
          <a:xfrm>
            <a:off x="8016995" y="297719"/>
            <a:ext cx="3895435" cy="5475149"/>
          </a:xfrm>
          <a:prstGeom prst="rect">
            <a:avLst/>
          </a:prstGeom>
        </p:spPr>
      </p:pic>
      <p:pic>
        <p:nvPicPr>
          <p:cNvPr id="4" name="Picture 3">
            <a:extLst>
              <a:ext uri="{FF2B5EF4-FFF2-40B4-BE49-F238E27FC236}">
                <a16:creationId xmlns:a16="http://schemas.microsoft.com/office/drawing/2014/main" id="{FAAB783C-0525-FD38-6811-9FD64AF3C046}"/>
              </a:ext>
            </a:extLst>
          </p:cNvPr>
          <p:cNvPicPr>
            <a:picLocks noChangeAspect="1"/>
          </p:cNvPicPr>
          <p:nvPr/>
        </p:nvPicPr>
        <p:blipFill>
          <a:blip r:embed="rId5"/>
          <a:stretch>
            <a:fillRect/>
          </a:stretch>
        </p:blipFill>
        <p:spPr>
          <a:xfrm>
            <a:off x="2458066" y="2357208"/>
            <a:ext cx="5365093" cy="3031081"/>
          </a:xfrm>
          <a:prstGeom prst="rect">
            <a:avLst/>
          </a:prstGeom>
        </p:spPr>
      </p:pic>
    </p:spTree>
    <p:extLst>
      <p:ext uri="{BB962C8B-B14F-4D97-AF65-F5344CB8AC3E}">
        <p14:creationId xmlns:p14="http://schemas.microsoft.com/office/powerpoint/2010/main" val="40580788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What did you say?</a:t>
            </a:r>
          </a:p>
        </p:txBody>
      </p:sp>
      <p:sp>
        <p:nvSpPr>
          <p:cNvPr id="3" name="TextBox 2">
            <a:extLst>
              <a:ext uri="{FF2B5EF4-FFF2-40B4-BE49-F238E27FC236}">
                <a16:creationId xmlns:a16="http://schemas.microsoft.com/office/drawing/2014/main" id="{83CEF869-F77B-C57E-9CFB-F50F1A7F1D29}"/>
              </a:ext>
            </a:extLst>
          </p:cNvPr>
          <p:cNvSpPr txBox="1"/>
          <p:nvPr/>
        </p:nvSpPr>
        <p:spPr>
          <a:xfrm>
            <a:off x="1097280" y="5037039"/>
            <a:ext cx="6097604" cy="923330"/>
          </a:xfrm>
          <a:prstGeom prst="rect">
            <a:avLst/>
          </a:prstGeom>
          <a:noFill/>
        </p:spPr>
        <p:txBody>
          <a:bodyPr wrap="square">
            <a:spAutoFit/>
          </a:bodyPr>
          <a:lstStyle/>
          <a:p>
            <a:r>
              <a:rPr lang="en-US"/>
              <a:t>Monica</a:t>
            </a:r>
          </a:p>
          <a:p>
            <a:r>
              <a:rPr lang="en-US"/>
              <a:t>Word online</a:t>
            </a:r>
          </a:p>
          <a:p>
            <a:r>
              <a:rPr lang="en-US"/>
              <a:t>Otter.ai</a:t>
            </a:r>
          </a:p>
        </p:txBody>
      </p:sp>
      <p:pic>
        <p:nvPicPr>
          <p:cNvPr id="5" name="Picture 4">
            <a:extLst>
              <a:ext uri="{FF2B5EF4-FFF2-40B4-BE49-F238E27FC236}">
                <a16:creationId xmlns:a16="http://schemas.microsoft.com/office/drawing/2014/main" id="{6D2AE1E9-4071-9A8E-45E9-88C1DA275FD9}"/>
              </a:ext>
            </a:extLst>
          </p:cNvPr>
          <p:cNvPicPr>
            <a:picLocks noChangeAspect="1"/>
          </p:cNvPicPr>
          <p:nvPr/>
        </p:nvPicPr>
        <p:blipFill>
          <a:blip r:embed="rId3"/>
          <a:stretch>
            <a:fillRect/>
          </a:stretch>
        </p:blipFill>
        <p:spPr>
          <a:xfrm>
            <a:off x="2644073" y="1947078"/>
            <a:ext cx="4550811" cy="3401731"/>
          </a:xfrm>
          <a:prstGeom prst="rect">
            <a:avLst/>
          </a:prstGeom>
        </p:spPr>
      </p:pic>
      <p:pic>
        <p:nvPicPr>
          <p:cNvPr id="6" name="Picture 5">
            <a:extLst>
              <a:ext uri="{FF2B5EF4-FFF2-40B4-BE49-F238E27FC236}">
                <a16:creationId xmlns:a16="http://schemas.microsoft.com/office/drawing/2014/main" id="{D40E1DDC-6928-CA7B-B366-1D11DEB8455E}"/>
              </a:ext>
            </a:extLst>
          </p:cNvPr>
          <p:cNvPicPr>
            <a:picLocks noChangeAspect="1"/>
          </p:cNvPicPr>
          <p:nvPr/>
        </p:nvPicPr>
        <p:blipFill>
          <a:blip r:embed="rId4"/>
          <a:stretch>
            <a:fillRect/>
          </a:stretch>
        </p:blipFill>
        <p:spPr>
          <a:xfrm>
            <a:off x="6638392" y="2752747"/>
            <a:ext cx="5354762" cy="2169420"/>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4" name="Picture 3">
            <a:extLst>
              <a:ext uri="{FF2B5EF4-FFF2-40B4-BE49-F238E27FC236}">
                <a16:creationId xmlns:a16="http://schemas.microsoft.com/office/drawing/2014/main" id="{EEFAA3AD-3B47-C028-19E8-0E2B3E298830}"/>
              </a:ext>
            </a:extLst>
          </p:cNvPr>
          <p:cNvPicPr>
            <a:picLocks noChangeAspect="1"/>
          </p:cNvPicPr>
          <p:nvPr/>
        </p:nvPicPr>
        <p:blipFill>
          <a:blip r:embed="rId5"/>
          <a:stretch>
            <a:fillRect/>
          </a:stretch>
        </p:blipFill>
        <p:spPr>
          <a:xfrm>
            <a:off x="2606341" y="5131885"/>
            <a:ext cx="5810366" cy="1809088"/>
          </a:xfrm>
          <a:prstGeom prst="rect">
            <a:avLst/>
          </a:prstGeom>
        </p:spPr>
      </p:pic>
    </p:spTree>
    <p:extLst>
      <p:ext uri="{BB962C8B-B14F-4D97-AF65-F5344CB8AC3E}">
        <p14:creationId xmlns:p14="http://schemas.microsoft.com/office/powerpoint/2010/main" val="326799524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What did you say?</a:t>
            </a:r>
          </a:p>
        </p:txBody>
      </p:sp>
      <p:sp>
        <p:nvSpPr>
          <p:cNvPr id="3" name="TextBox 2">
            <a:extLst>
              <a:ext uri="{FF2B5EF4-FFF2-40B4-BE49-F238E27FC236}">
                <a16:creationId xmlns:a16="http://schemas.microsoft.com/office/drawing/2014/main" id="{83CEF869-F77B-C57E-9CFB-F50F1A7F1D29}"/>
              </a:ext>
            </a:extLst>
          </p:cNvPr>
          <p:cNvSpPr txBox="1"/>
          <p:nvPr/>
        </p:nvSpPr>
        <p:spPr>
          <a:xfrm>
            <a:off x="1097280" y="5037039"/>
            <a:ext cx="6097604" cy="923330"/>
          </a:xfrm>
          <a:prstGeom prst="rect">
            <a:avLst/>
          </a:prstGeom>
          <a:noFill/>
        </p:spPr>
        <p:txBody>
          <a:bodyPr wrap="square">
            <a:spAutoFit/>
          </a:bodyPr>
          <a:lstStyle/>
          <a:p>
            <a:r>
              <a:rPr lang="en-US"/>
              <a:t>Monica</a:t>
            </a:r>
          </a:p>
          <a:p>
            <a:r>
              <a:rPr lang="en-US"/>
              <a:t>Word online</a:t>
            </a:r>
          </a:p>
          <a:p>
            <a:r>
              <a:rPr lang="en-US"/>
              <a:t>Otter.ai</a:t>
            </a:r>
          </a:p>
        </p:txBody>
      </p:sp>
      <p:pic>
        <p:nvPicPr>
          <p:cNvPr id="5" name="Picture 4">
            <a:extLst>
              <a:ext uri="{FF2B5EF4-FFF2-40B4-BE49-F238E27FC236}">
                <a16:creationId xmlns:a16="http://schemas.microsoft.com/office/drawing/2014/main" id="{BB11F2E3-9442-E25D-4E4B-D040E943932B}"/>
              </a:ext>
            </a:extLst>
          </p:cNvPr>
          <p:cNvPicPr>
            <a:picLocks noChangeAspect="1"/>
          </p:cNvPicPr>
          <p:nvPr/>
        </p:nvPicPr>
        <p:blipFill>
          <a:blip r:embed="rId2"/>
          <a:stretch>
            <a:fillRect/>
          </a:stretch>
        </p:blipFill>
        <p:spPr>
          <a:xfrm>
            <a:off x="102219" y="633456"/>
            <a:ext cx="10221951" cy="5847907"/>
          </a:xfrm>
          <a:prstGeom prst="rect">
            <a:avLst/>
          </a:prstGeom>
        </p:spPr>
      </p:pic>
      <p:sp>
        <p:nvSpPr>
          <p:cNvPr id="7" name="TextBox 6">
            <a:extLst>
              <a:ext uri="{FF2B5EF4-FFF2-40B4-BE49-F238E27FC236}">
                <a16:creationId xmlns:a16="http://schemas.microsoft.com/office/drawing/2014/main" id="{C166D389-0F2D-E26F-CA77-BBF0DB1DC91C}"/>
              </a:ext>
            </a:extLst>
          </p:cNvPr>
          <p:cNvSpPr txBox="1"/>
          <p:nvPr/>
        </p:nvSpPr>
        <p:spPr>
          <a:xfrm>
            <a:off x="3208609" y="5772051"/>
            <a:ext cx="8232024" cy="376636"/>
          </a:xfrm>
          <a:prstGeom prst="rect">
            <a:avLst/>
          </a:prstGeom>
          <a:noFill/>
        </p:spPr>
        <p:txBody>
          <a:bodyPr wrap="square">
            <a:spAutoFit/>
          </a:bodyPr>
          <a:lstStyle/>
          <a:p>
            <a:r>
              <a:rPr lang="en-US" b="1"/>
              <a:t>https://www.youtube.com/watch?v=5bpWL9Z2RlE</a:t>
            </a:r>
          </a:p>
        </p:txBody>
      </p:sp>
      <p:pic>
        <p:nvPicPr>
          <p:cNvPr id="9" name="Picture 8">
            <a:extLst>
              <a:ext uri="{FF2B5EF4-FFF2-40B4-BE49-F238E27FC236}">
                <a16:creationId xmlns:a16="http://schemas.microsoft.com/office/drawing/2014/main" id="{01FE0E9C-8E2C-0A7E-CB44-34B584DDE383}"/>
              </a:ext>
            </a:extLst>
          </p:cNvPr>
          <p:cNvPicPr>
            <a:picLocks noChangeAspect="1"/>
          </p:cNvPicPr>
          <p:nvPr/>
        </p:nvPicPr>
        <p:blipFill>
          <a:blip r:embed="rId3"/>
          <a:stretch>
            <a:fillRect/>
          </a:stretch>
        </p:blipFill>
        <p:spPr>
          <a:xfrm>
            <a:off x="8238291" y="1507721"/>
            <a:ext cx="3399012" cy="11529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303883480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pPr marL="0" marR="0">
              <a:spcBef>
                <a:spcPts val="0"/>
              </a:spcBef>
              <a:spcAft>
                <a:spcPts val="0"/>
              </a:spcAft>
            </a:pPr>
            <a:r>
              <a:rPr lang="en-US" sz="1800">
                <a:effectLst/>
                <a:highlight>
                  <a:srgbClr val="FFFF00"/>
                </a:highlight>
                <a:latin typeface="Calibri" panose="020F0502020204030204" pitchFamily="34" charset="0"/>
                <a:ea typeface="Calibri" panose="020F0502020204030204" pitchFamily="34" charset="0"/>
              </a:rPr>
              <a:t>Summary</a:t>
            </a:r>
            <a:r>
              <a:rPr lang="en-US" sz="1800">
                <a:effectLst/>
                <a:latin typeface="Calibri" panose="020F0502020204030204" pitchFamily="34" charset="0"/>
                <a:ea typeface="Calibri" panose="020F0502020204030204" pitchFamily="34" charset="0"/>
              </a:rPr>
              <a:t>:</a:t>
            </a:r>
            <a:br>
              <a:rPr lang="en-US" sz="1800">
                <a:effectLst/>
                <a:latin typeface="Calibri" panose="020F0502020204030204" pitchFamily="34" charset="0"/>
                <a:ea typeface="Calibri" panose="020F0502020204030204" pitchFamily="34" charset="0"/>
              </a:rPr>
            </a:br>
            <a:r>
              <a:rPr lang="en-US" sz="1800">
                <a:effectLst/>
                <a:latin typeface="Calibri" panose="020F0502020204030204" pitchFamily="34" charset="0"/>
                <a:ea typeface="Calibri" panose="020F0502020204030204" pitchFamily="34" charset="0"/>
              </a:rPr>
              <a:t>Attorney Carolyn Elefant discusses the potential uses of generative AI in the legal field, including legal research, contract analysis, and client interaction. She also mentions commercial and free AI tools that can be used to improve access to justice. Elefant shares her personal experience using AI to record and transcribe client interviews, while also addressing ethics and confidentiality concerns.  </a:t>
            </a:r>
            <a:r>
              <a:rPr lang="en-US" sz="1800">
                <a:effectLst/>
                <a:highlight>
                  <a:srgbClr val="00FF00"/>
                </a:highlight>
                <a:latin typeface="Calibri" panose="020F0502020204030204" pitchFamily="34" charset="0"/>
                <a:ea typeface="Calibri" panose="020F0502020204030204" pitchFamily="34" charset="0"/>
              </a:rPr>
              <a:t>(Generated by Monica from YouTube video)</a:t>
            </a:r>
          </a:p>
        </p:txBody>
      </p:sp>
      <p:pic>
        <p:nvPicPr>
          <p:cNvPr id="5" name="Picture 4">
            <a:extLst>
              <a:ext uri="{FF2B5EF4-FFF2-40B4-BE49-F238E27FC236}">
                <a16:creationId xmlns:a16="http://schemas.microsoft.com/office/drawing/2014/main" id="{57155191-0756-2B03-644A-78AD2A0612B7}"/>
              </a:ext>
            </a:extLst>
          </p:cNvPr>
          <p:cNvPicPr>
            <a:picLocks noChangeAspect="1"/>
          </p:cNvPicPr>
          <p:nvPr/>
        </p:nvPicPr>
        <p:blipFill>
          <a:blip r:embed="rId2"/>
          <a:stretch>
            <a:fillRect/>
          </a:stretch>
        </p:blipFill>
        <p:spPr>
          <a:xfrm>
            <a:off x="181379" y="1955502"/>
            <a:ext cx="15634888" cy="6330278"/>
          </a:xfrm>
          <a:prstGeom prst="rect">
            <a:avLst/>
          </a:prstGeom>
        </p:spPr>
      </p:pic>
    </p:spTree>
    <p:extLst>
      <p:ext uri="{BB962C8B-B14F-4D97-AF65-F5344CB8AC3E}">
        <p14:creationId xmlns:p14="http://schemas.microsoft.com/office/powerpoint/2010/main" val="36106141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03621B2-C48B-9C28-DE04-9C9B2DEE923E}"/>
              </a:ext>
            </a:extLst>
          </p:cNvPr>
          <p:cNvPicPr>
            <a:picLocks noChangeAspect="1"/>
          </p:cNvPicPr>
          <p:nvPr/>
        </p:nvPicPr>
        <p:blipFill>
          <a:blip r:embed="rId2"/>
          <a:stretch>
            <a:fillRect/>
          </a:stretch>
        </p:blipFill>
        <p:spPr>
          <a:xfrm>
            <a:off x="0" y="326538"/>
            <a:ext cx="12192000" cy="6204924"/>
          </a:xfrm>
          <a:prstGeom prst="rect">
            <a:avLst/>
          </a:prstGeom>
        </p:spPr>
      </p:pic>
    </p:spTree>
    <p:extLst>
      <p:ext uri="{BB962C8B-B14F-4D97-AF65-F5344CB8AC3E}">
        <p14:creationId xmlns:p14="http://schemas.microsoft.com/office/powerpoint/2010/main" val="385653741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1786CD-CDF9-A92A-79E0-021823109422}"/>
              </a:ext>
            </a:extLst>
          </p:cNvPr>
          <p:cNvSpPr>
            <a:spLocks noGrp="1"/>
          </p:cNvSpPr>
          <p:nvPr>
            <p:ph type="title"/>
          </p:nvPr>
        </p:nvSpPr>
        <p:spPr/>
        <p:txBody>
          <a:bodyPr/>
          <a:lstStyle/>
          <a:p>
            <a:r>
              <a:rPr lang="en-US"/>
              <a:t>Questions, comments, observations</a:t>
            </a:r>
          </a:p>
        </p:txBody>
      </p:sp>
      <p:pic>
        <p:nvPicPr>
          <p:cNvPr id="3" name="Picture 2" descr="A bear sitting on dirt with its paw up&#10;&#10;Description automatically generated">
            <a:extLst>
              <a:ext uri="{FF2B5EF4-FFF2-40B4-BE49-F238E27FC236}">
                <a16:creationId xmlns:a16="http://schemas.microsoft.com/office/drawing/2014/main" id="{06CDC7A8-AA38-0B4F-B1E7-B0B29AEB9E2C}"/>
              </a:ext>
            </a:extLst>
          </p:cNvPr>
          <p:cNvPicPr>
            <a:picLocks noChangeAspect="1"/>
          </p:cNvPicPr>
          <p:nvPr/>
        </p:nvPicPr>
        <p:blipFill>
          <a:blip r:embed="rId2"/>
          <a:stretch>
            <a:fillRect/>
          </a:stretch>
        </p:blipFill>
        <p:spPr>
          <a:xfrm>
            <a:off x="2725948" y="2008925"/>
            <a:ext cx="6754482" cy="4680451"/>
          </a:xfrm>
          <a:prstGeom prst="rect">
            <a:avLst/>
          </a:prstGeom>
        </p:spPr>
      </p:pic>
    </p:spTree>
    <p:extLst>
      <p:ext uri="{BB962C8B-B14F-4D97-AF65-F5344CB8AC3E}">
        <p14:creationId xmlns:p14="http://schemas.microsoft.com/office/powerpoint/2010/main" val="317110957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prstGeom prst="rect">
            <a:avLst/>
          </a:prstGeom>
        </p:spPr>
        <p:txBody>
          <a:bodyPr spcFirstLastPara="1" vert="horz" wrap="square" lIns="121900" tIns="121900" rIns="121900" bIns="121900" rtlCol="0" anchor="t" anchorCtr="0">
            <a:normAutofit fontScale="90000"/>
          </a:bodyPr>
          <a:lstStyle/>
          <a:p>
            <a:r>
              <a:rPr lang="en-US" b="1">
                <a:solidFill>
                  <a:srgbClr val="000000"/>
                </a:solidFill>
                <a:latin typeface="Proxima Nova"/>
                <a:ea typeface="Proxima Nova"/>
                <a:cs typeface="Proxima Nova"/>
              </a:rPr>
              <a:t>Large Language Models</a:t>
            </a:r>
            <a:endParaRPr b="1">
              <a:solidFill>
                <a:srgbClr val="000000"/>
              </a:solidFill>
              <a:latin typeface="Proxima Nova"/>
              <a:ea typeface="Proxima Nova"/>
              <a:cs typeface="Proxima Nova"/>
              <a:sym typeface="Proxima Nova"/>
            </a:endParaRPr>
          </a:p>
        </p:txBody>
      </p:sp>
      <p:sp>
        <p:nvSpPr>
          <p:cNvPr id="65" name="Google Shape;65;p15"/>
          <p:cNvSpPr txBox="1">
            <a:spLocks noGrp="1"/>
          </p:cNvSpPr>
          <p:nvPr>
            <p:ph type="body" idx="1"/>
          </p:nvPr>
        </p:nvSpPr>
        <p:spPr>
          <a:xfrm>
            <a:off x="415601" y="1366950"/>
            <a:ext cx="5333200" cy="4555200"/>
          </a:xfrm>
          <a:prstGeom prst="rect">
            <a:avLst/>
          </a:prstGeom>
        </p:spPr>
        <p:txBody>
          <a:bodyPr spcFirstLastPara="1" vert="horz" wrap="square" lIns="121900" tIns="121900" rIns="121900" bIns="121900" rtlCol="0" anchor="t" anchorCtr="0">
            <a:normAutofit/>
          </a:bodyPr>
          <a:lstStyle/>
          <a:p>
            <a:pPr marL="0" indent="0">
              <a:lnSpc>
                <a:spcPct val="114999"/>
              </a:lnSpc>
              <a:spcAft>
                <a:spcPts val="1600"/>
              </a:spcAft>
              <a:buNone/>
            </a:pPr>
            <a:r>
              <a:rPr lang="en-US" sz="2400">
                <a:solidFill>
                  <a:schemeClr val="tx1"/>
                </a:solidFill>
                <a:latin typeface="Proxima Nova"/>
              </a:rPr>
              <a:t>Good at:</a:t>
            </a:r>
          </a:p>
          <a:p>
            <a:pPr indent="-380990">
              <a:lnSpc>
                <a:spcPct val="114999"/>
              </a:lnSpc>
              <a:spcAft>
                <a:spcPts val="1600"/>
              </a:spcAft>
            </a:pPr>
            <a:r>
              <a:rPr lang="en-US" sz="2400">
                <a:solidFill>
                  <a:schemeClr val="tx1"/>
                </a:solidFill>
                <a:latin typeface="Proxima Nova"/>
              </a:rPr>
              <a:t>Coherence </a:t>
            </a:r>
          </a:p>
          <a:p>
            <a:pPr indent="-380990">
              <a:lnSpc>
                <a:spcPct val="114999"/>
              </a:lnSpc>
              <a:spcAft>
                <a:spcPts val="1600"/>
              </a:spcAft>
            </a:pPr>
            <a:r>
              <a:rPr lang="en-US" sz="2400">
                <a:solidFill>
                  <a:schemeClr val="tx1"/>
                </a:solidFill>
                <a:latin typeface="Proxima Nova"/>
              </a:rPr>
              <a:t>Summarizing large chunks of text</a:t>
            </a:r>
          </a:p>
          <a:p>
            <a:pPr indent="-380990">
              <a:lnSpc>
                <a:spcPct val="114999"/>
              </a:lnSpc>
              <a:spcAft>
                <a:spcPts val="1600"/>
              </a:spcAft>
            </a:pPr>
            <a:r>
              <a:rPr lang="en-US" sz="2400">
                <a:solidFill>
                  <a:schemeClr val="tx1"/>
                </a:solidFill>
                <a:latin typeface="Proxima Nova"/>
              </a:rPr>
              <a:t>Re-writing text</a:t>
            </a:r>
          </a:p>
          <a:p>
            <a:pPr indent="-380990">
              <a:lnSpc>
                <a:spcPct val="114999"/>
              </a:lnSpc>
              <a:spcAft>
                <a:spcPts val="1600"/>
              </a:spcAft>
            </a:pPr>
            <a:r>
              <a:rPr lang="en-US" sz="2400">
                <a:solidFill>
                  <a:schemeClr val="tx1"/>
                </a:solidFill>
                <a:latin typeface="Proxima Nova"/>
              </a:rPr>
              <a:t>First drafts when provided with detailed prompts</a:t>
            </a:r>
          </a:p>
          <a:p>
            <a:pPr marL="0" indent="0">
              <a:lnSpc>
                <a:spcPct val="114999"/>
              </a:lnSpc>
              <a:spcAft>
                <a:spcPts val="1600"/>
              </a:spcAft>
              <a:buNone/>
            </a:pPr>
            <a:endParaRPr lang="en-US" sz="2400">
              <a:solidFill>
                <a:srgbClr val="000000"/>
              </a:solidFill>
              <a:latin typeface="Proxima Nova"/>
              <a:ea typeface="Proxima Nova"/>
            </a:endParaRPr>
          </a:p>
          <a:p>
            <a:pPr marL="0" indent="0">
              <a:lnSpc>
                <a:spcPct val="114999"/>
              </a:lnSpc>
              <a:spcAft>
                <a:spcPts val="1600"/>
              </a:spcAft>
              <a:buNone/>
            </a:pPr>
            <a:endParaRPr lang="en-US" sz="2400">
              <a:solidFill>
                <a:srgbClr val="000000"/>
              </a:solidFill>
              <a:latin typeface="Proxima Nova"/>
              <a:ea typeface="Proxima Nova"/>
            </a:endParaRPr>
          </a:p>
          <a:p>
            <a:pPr marL="380990" indent="-380990">
              <a:lnSpc>
                <a:spcPct val="114999"/>
              </a:lnSpc>
            </a:pPr>
            <a:endParaRPr lang="en-US" sz="2400">
              <a:solidFill>
                <a:srgbClr val="000000"/>
              </a:solidFill>
              <a:latin typeface="Proxima Nova"/>
              <a:ea typeface="Proxima Nova"/>
            </a:endParaRPr>
          </a:p>
          <a:p>
            <a:pPr marL="380990" indent="-380990">
              <a:lnSpc>
                <a:spcPct val="114999"/>
              </a:lnSpc>
              <a:spcAft>
                <a:spcPts val="1600"/>
              </a:spcAft>
            </a:pPr>
            <a:endParaRPr lang="en-US" sz="2400">
              <a:solidFill>
                <a:srgbClr val="000000"/>
              </a:solidFill>
              <a:latin typeface="Proxima Nova"/>
              <a:ea typeface="Proxima Nova"/>
              <a:cs typeface="Times New Roman"/>
            </a:endParaRPr>
          </a:p>
          <a:p>
            <a:pPr marL="795847" lvl="1" indent="0">
              <a:lnSpc>
                <a:spcPct val="114999"/>
              </a:lnSpc>
              <a:spcAft>
                <a:spcPts val="1600"/>
              </a:spcAft>
              <a:buNone/>
            </a:pPr>
            <a:endParaRPr lang="en-US" sz="2400">
              <a:solidFill>
                <a:srgbClr val="000000"/>
              </a:solidFill>
              <a:latin typeface="Proxima Nova"/>
              <a:ea typeface="Proxima Nova"/>
              <a:cs typeface="Proxima Nova"/>
            </a:endParaRPr>
          </a:p>
        </p:txBody>
      </p:sp>
      <p:sp>
        <p:nvSpPr>
          <p:cNvPr id="2" name="Text Placeholder 1">
            <a:extLst>
              <a:ext uri="{FF2B5EF4-FFF2-40B4-BE49-F238E27FC236}">
                <a16:creationId xmlns:a16="http://schemas.microsoft.com/office/drawing/2014/main" id="{D86F0808-76D5-BB91-5000-DC7AB66FAED6}"/>
              </a:ext>
            </a:extLst>
          </p:cNvPr>
          <p:cNvSpPr>
            <a:spLocks noGrp="1"/>
          </p:cNvSpPr>
          <p:nvPr>
            <p:ph type="body" idx="2"/>
          </p:nvPr>
        </p:nvSpPr>
        <p:spPr>
          <a:xfrm>
            <a:off x="6443201" y="1366950"/>
            <a:ext cx="5333200" cy="4555200"/>
          </a:xfrm>
        </p:spPr>
        <p:txBody>
          <a:bodyPr/>
          <a:lstStyle/>
          <a:p>
            <a:pPr marL="0" indent="0">
              <a:lnSpc>
                <a:spcPct val="114999"/>
              </a:lnSpc>
              <a:spcAft>
                <a:spcPts val="1600"/>
              </a:spcAft>
              <a:buNone/>
            </a:pPr>
            <a:r>
              <a:rPr lang="en-US" sz="2400">
                <a:solidFill>
                  <a:schemeClr val="tx1"/>
                </a:solidFill>
                <a:latin typeface="Proxima Nova"/>
                <a:cs typeface="Segoe UI"/>
              </a:rPr>
              <a:t>Bad at:</a:t>
            </a:r>
          </a:p>
          <a:p>
            <a:pPr marL="380990" indent="-380990">
              <a:lnSpc>
                <a:spcPct val="114999"/>
              </a:lnSpc>
              <a:spcAft>
                <a:spcPts val="1600"/>
              </a:spcAft>
            </a:pPr>
            <a:r>
              <a:rPr lang="en-US" sz="2400">
                <a:solidFill>
                  <a:schemeClr val="tx1"/>
                </a:solidFill>
                <a:latin typeface="Proxima Nova"/>
              </a:rPr>
              <a:t>Searching for information</a:t>
            </a:r>
            <a:br>
              <a:rPr lang="en-US" sz="2400">
                <a:solidFill>
                  <a:schemeClr val="tx1"/>
                </a:solidFill>
                <a:latin typeface="Proxima Nova"/>
              </a:rPr>
            </a:br>
            <a:r>
              <a:rPr lang="en-US" sz="2400">
                <a:solidFill>
                  <a:schemeClr val="tx1"/>
                </a:solidFill>
                <a:latin typeface="Proxima Nova"/>
              </a:rPr>
              <a:t>(though some have been integrated with search engines)</a:t>
            </a:r>
          </a:p>
          <a:p>
            <a:pPr marL="380990" indent="-380990">
              <a:lnSpc>
                <a:spcPct val="114999"/>
              </a:lnSpc>
              <a:spcAft>
                <a:spcPts val="1600"/>
              </a:spcAft>
            </a:pPr>
            <a:r>
              <a:rPr lang="en-US" sz="2400">
                <a:solidFill>
                  <a:schemeClr val="tx1"/>
                </a:solidFill>
                <a:latin typeface="Proxima Nova"/>
              </a:rPr>
              <a:t>Providing accurate facts</a:t>
            </a:r>
            <a:endParaRPr lang="en-US">
              <a:solidFill>
                <a:schemeClr val="tx1"/>
              </a:solidFill>
            </a:endParaRPr>
          </a:p>
          <a:p>
            <a:pPr marL="380990" indent="-380990">
              <a:lnSpc>
                <a:spcPct val="114999"/>
              </a:lnSpc>
              <a:spcAft>
                <a:spcPts val="1600"/>
              </a:spcAft>
            </a:pPr>
            <a:endParaRPr lang="en-US" sz="2400">
              <a:solidFill>
                <a:srgbClr val="000000"/>
              </a:solidFill>
              <a:latin typeface="Proxima Nova"/>
            </a:endParaRPr>
          </a:p>
          <a:p>
            <a:pPr marL="0" indent="0">
              <a:lnSpc>
                <a:spcPct val="114999"/>
              </a:lnSpc>
              <a:spcAft>
                <a:spcPts val="1600"/>
              </a:spcAft>
              <a:buNone/>
            </a:pPr>
            <a:endParaRPr lang="en-US" sz="2400">
              <a:solidFill>
                <a:srgbClr val="000000"/>
              </a:solidFill>
              <a:latin typeface="Proxima Nova"/>
              <a:cs typeface="Segoe UI"/>
            </a:endParaRPr>
          </a:p>
          <a:p>
            <a:pPr marL="0" indent="0">
              <a:lnSpc>
                <a:spcPct val="114999"/>
              </a:lnSpc>
              <a:spcAft>
                <a:spcPts val="1600"/>
              </a:spcAft>
              <a:buNone/>
            </a:pPr>
            <a:endParaRPr lang="en-US" sz="2400">
              <a:solidFill>
                <a:srgbClr val="000000"/>
              </a:solidFill>
              <a:latin typeface="Proxima Nova"/>
              <a:cs typeface="Segoe UI"/>
            </a:endParaRPr>
          </a:p>
          <a:p>
            <a:pPr marL="380990" indent="-380990">
              <a:lnSpc>
                <a:spcPct val="114999"/>
              </a:lnSpc>
            </a:pPr>
            <a:endParaRPr lang="en-US" sz="2400">
              <a:solidFill>
                <a:srgbClr val="000000"/>
              </a:solidFill>
              <a:latin typeface="Proxima Nova"/>
            </a:endParaRPr>
          </a:p>
          <a:p>
            <a:pPr marL="380990" indent="-380990">
              <a:lnSpc>
                <a:spcPct val="114999"/>
              </a:lnSpc>
              <a:spcAft>
                <a:spcPts val="1600"/>
              </a:spcAft>
            </a:pPr>
            <a:endParaRPr lang="en-US" sz="2400">
              <a:solidFill>
                <a:srgbClr val="000000"/>
              </a:solidFill>
              <a:latin typeface="Proxima Nova"/>
            </a:endParaRPr>
          </a:p>
          <a:p>
            <a:pPr marL="795847" lvl="1" indent="0">
              <a:lnSpc>
                <a:spcPct val="114999"/>
              </a:lnSpc>
              <a:spcAft>
                <a:spcPts val="1600"/>
              </a:spcAft>
              <a:buNone/>
            </a:pPr>
            <a:endParaRPr lang="en-US" sz="2400">
              <a:solidFill>
                <a:srgbClr val="000000"/>
              </a:solidFill>
              <a:latin typeface="Proxima Nova"/>
              <a:cs typeface="Segoe UI"/>
            </a:endParaRPr>
          </a:p>
          <a:p>
            <a:pPr marL="186262" indent="0">
              <a:lnSpc>
                <a:spcPct val="114999"/>
              </a:lnSpc>
              <a:buNone/>
            </a:pPr>
            <a:endParaRPr lang="en-US" sz="2400">
              <a:solidFill>
                <a:srgbClr val="000000"/>
              </a:solidFill>
              <a:latin typeface="Proxima Nova"/>
            </a:endParaRPr>
          </a:p>
        </p:txBody>
      </p:sp>
    </p:spTree>
    <p:extLst>
      <p:ext uri="{BB962C8B-B14F-4D97-AF65-F5344CB8AC3E}">
        <p14:creationId xmlns:p14="http://schemas.microsoft.com/office/powerpoint/2010/main" val="304575373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don’t you lose my number…</a:t>
            </a:r>
          </a:p>
        </p:txBody>
      </p:sp>
      <p:sp>
        <p:nvSpPr>
          <p:cNvPr id="3" name="TextBox 2">
            <a:extLst>
              <a:ext uri="{FF2B5EF4-FFF2-40B4-BE49-F238E27FC236}">
                <a16:creationId xmlns:a16="http://schemas.microsoft.com/office/drawing/2014/main" id="{0EEDBB02-5E67-DC12-0D51-65223802205C}"/>
              </a:ext>
            </a:extLst>
          </p:cNvPr>
          <p:cNvSpPr txBox="1"/>
          <p:nvPr/>
        </p:nvSpPr>
        <p:spPr>
          <a:xfrm>
            <a:off x="1097280" y="5681932"/>
            <a:ext cx="6097604" cy="369332"/>
          </a:xfrm>
          <a:prstGeom prst="rect">
            <a:avLst/>
          </a:prstGeom>
          <a:noFill/>
        </p:spPr>
        <p:txBody>
          <a:bodyPr wrap="square">
            <a:spAutoFit/>
          </a:bodyPr>
          <a:lstStyle/>
          <a:p>
            <a:r>
              <a:rPr lang="en-US"/>
              <a:t>Air.ai</a:t>
            </a:r>
          </a:p>
        </p:txBody>
      </p:sp>
      <p:pic>
        <p:nvPicPr>
          <p:cNvPr id="5" name="Picture 4">
            <a:extLst>
              <a:ext uri="{FF2B5EF4-FFF2-40B4-BE49-F238E27FC236}">
                <a16:creationId xmlns:a16="http://schemas.microsoft.com/office/drawing/2014/main" id="{BBF405D1-6C50-6126-422F-C156F7359CF1}"/>
              </a:ext>
            </a:extLst>
          </p:cNvPr>
          <p:cNvPicPr>
            <a:picLocks noChangeAspect="1"/>
          </p:cNvPicPr>
          <p:nvPr/>
        </p:nvPicPr>
        <p:blipFill>
          <a:blip r:embed="rId2"/>
          <a:stretch>
            <a:fillRect/>
          </a:stretch>
        </p:blipFill>
        <p:spPr>
          <a:xfrm>
            <a:off x="3166160" y="2083294"/>
            <a:ext cx="5382417" cy="3816764"/>
          </a:xfrm>
          <a:prstGeom prst="rect">
            <a:avLst/>
          </a:prstGeom>
        </p:spPr>
      </p:pic>
    </p:spTree>
    <p:extLst>
      <p:ext uri="{BB962C8B-B14F-4D97-AF65-F5344CB8AC3E}">
        <p14:creationId xmlns:p14="http://schemas.microsoft.com/office/powerpoint/2010/main" val="156889472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2D03417-5208-AF03-1C3C-6986D2D1BC55}"/>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DB644E1A-9579-3378-96D8-0B1C8F015D61}"/>
              </a:ext>
            </a:extLst>
          </p:cNvPr>
          <p:cNvPicPr>
            <a:picLocks noChangeAspect="1"/>
          </p:cNvPicPr>
          <p:nvPr/>
        </p:nvPicPr>
        <p:blipFill>
          <a:blip r:embed="rId2"/>
          <a:stretch>
            <a:fillRect/>
          </a:stretch>
        </p:blipFill>
        <p:spPr>
          <a:xfrm>
            <a:off x="2246187" y="0"/>
            <a:ext cx="7699626" cy="6858000"/>
          </a:xfrm>
          <a:prstGeom prst="rect">
            <a:avLst/>
          </a:prstGeom>
        </p:spPr>
      </p:pic>
    </p:spTree>
    <p:extLst>
      <p:ext uri="{BB962C8B-B14F-4D97-AF65-F5344CB8AC3E}">
        <p14:creationId xmlns:p14="http://schemas.microsoft.com/office/powerpoint/2010/main" val="193941160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4801D57-62AD-4A47-543D-F159A53C07FE}"/>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0893F8E-585B-F4EC-B007-9CA356540FC4}"/>
              </a:ext>
            </a:extLst>
          </p:cNvPr>
          <p:cNvPicPr>
            <a:picLocks noChangeAspect="1"/>
          </p:cNvPicPr>
          <p:nvPr/>
        </p:nvPicPr>
        <p:blipFill>
          <a:blip r:embed="rId2"/>
          <a:stretch>
            <a:fillRect/>
          </a:stretch>
        </p:blipFill>
        <p:spPr>
          <a:xfrm>
            <a:off x="1651967" y="1199839"/>
            <a:ext cx="8888065" cy="4458322"/>
          </a:xfrm>
          <a:prstGeom prst="rect">
            <a:avLst/>
          </a:prstGeom>
        </p:spPr>
      </p:pic>
    </p:spTree>
    <p:extLst>
      <p:ext uri="{BB962C8B-B14F-4D97-AF65-F5344CB8AC3E}">
        <p14:creationId xmlns:p14="http://schemas.microsoft.com/office/powerpoint/2010/main" val="1113013141"/>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EA58165-E23F-052C-C7F5-4863FC9A61F9}"/>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C5A84825-EE0D-70BA-E649-D34DC72CC9A2}"/>
              </a:ext>
            </a:extLst>
          </p:cNvPr>
          <p:cNvPicPr>
            <a:picLocks noChangeAspect="1"/>
          </p:cNvPicPr>
          <p:nvPr/>
        </p:nvPicPr>
        <p:blipFill>
          <a:blip r:embed="rId2"/>
          <a:stretch>
            <a:fillRect/>
          </a:stretch>
        </p:blipFill>
        <p:spPr>
          <a:xfrm>
            <a:off x="0" y="334380"/>
            <a:ext cx="12192000" cy="6189239"/>
          </a:xfrm>
          <a:prstGeom prst="rect">
            <a:avLst/>
          </a:prstGeom>
        </p:spPr>
      </p:pic>
      <p:pic>
        <p:nvPicPr>
          <p:cNvPr id="6" name="Picture 5">
            <a:extLst>
              <a:ext uri="{FF2B5EF4-FFF2-40B4-BE49-F238E27FC236}">
                <a16:creationId xmlns:a16="http://schemas.microsoft.com/office/drawing/2014/main" id="{37033821-3691-32CA-1C94-DA54477F6702}"/>
              </a:ext>
            </a:extLst>
          </p:cNvPr>
          <p:cNvPicPr>
            <a:picLocks noChangeAspect="1"/>
          </p:cNvPicPr>
          <p:nvPr/>
        </p:nvPicPr>
        <p:blipFill>
          <a:blip r:embed="rId3"/>
          <a:stretch>
            <a:fillRect/>
          </a:stretch>
        </p:blipFill>
        <p:spPr>
          <a:xfrm>
            <a:off x="9307388" y="4783137"/>
            <a:ext cx="2257082" cy="977152"/>
          </a:xfrm>
          <a:prstGeom prst="rect">
            <a:avLst/>
          </a:prstGeom>
        </p:spPr>
      </p:pic>
    </p:spTree>
    <p:extLst>
      <p:ext uri="{BB962C8B-B14F-4D97-AF65-F5344CB8AC3E}">
        <p14:creationId xmlns:p14="http://schemas.microsoft.com/office/powerpoint/2010/main" val="95789410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833CEAA-59F7-8A3D-76CD-D2071AECA90A}"/>
              </a:ext>
            </a:extLst>
          </p:cNvPr>
          <p:cNvSpPr>
            <a:spLocks noGrp="1"/>
          </p:cNvSpPr>
          <p:nvPr>
            <p:ph type="title"/>
          </p:nvPr>
        </p:nvSpPr>
        <p:spPr/>
        <p:txBody>
          <a:bodyPr/>
          <a:lstStyle/>
          <a:p>
            <a:endParaRPr lang="en-US"/>
          </a:p>
        </p:txBody>
      </p:sp>
      <p:pic>
        <p:nvPicPr>
          <p:cNvPr id="4" name="Picture 3">
            <a:extLst>
              <a:ext uri="{FF2B5EF4-FFF2-40B4-BE49-F238E27FC236}">
                <a16:creationId xmlns:a16="http://schemas.microsoft.com/office/drawing/2014/main" id="{FE8A1D32-5BED-E320-1E00-75FCE1C59389}"/>
              </a:ext>
            </a:extLst>
          </p:cNvPr>
          <p:cNvPicPr>
            <a:picLocks noChangeAspect="1"/>
          </p:cNvPicPr>
          <p:nvPr/>
        </p:nvPicPr>
        <p:blipFill>
          <a:blip r:embed="rId2"/>
          <a:stretch>
            <a:fillRect/>
          </a:stretch>
        </p:blipFill>
        <p:spPr>
          <a:xfrm>
            <a:off x="2438003" y="0"/>
            <a:ext cx="6798751" cy="6858000"/>
          </a:xfrm>
          <a:prstGeom prst="rect">
            <a:avLst/>
          </a:prstGeom>
        </p:spPr>
      </p:pic>
    </p:spTree>
    <p:extLst>
      <p:ext uri="{BB962C8B-B14F-4D97-AF65-F5344CB8AC3E}">
        <p14:creationId xmlns:p14="http://schemas.microsoft.com/office/powerpoint/2010/main" val="425636670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71F8E4B-F178-A5A0-C2C4-7D2C368468C0}"/>
              </a:ext>
            </a:extLst>
          </p:cNvPr>
          <p:cNvSpPr>
            <a:spLocks noGrp="1"/>
          </p:cNvSpPr>
          <p:nvPr>
            <p:ph type="title"/>
          </p:nvPr>
        </p:nvSpPr>
        <p:spPr/>
        <p:txBody>
          <a:bodyPr/>
          <a:lstStyle/>
          <a:p>
            <a:r>
              <a:rPr lang="en-US" sz="4400">
                <a:solidFill>
                  <a:schemeClr val="tx1"/>
                </a:solidFill>
              </a:rPr>
              <a:t>AI, don’t you lose my number…</a:t>
            </a:r>
            <a:endParaRPr lang="en-US"/>
          </a:p>
        </p:txBody>
      </p:sp>
      <p:sp>
        <p:nvSpPr>
          <p:cNvPr id="4" name="TextBox 3">
            <a:extLst>
              <a:ext uri="{FF2B5EF4-FFF2-40B4-BE49-F238E27FC236}">
                <a16:creationId xmlns:a16="http://schemas.microsoft.com/office/drawing/2014/main" id="{92FFFE4C-7DF9-D4FD-72F9-706CA097AB23}"/>
              </a:ext>
            </a:extLst>
          </p:cNvPr>
          <p:cNvSpPr txBox="1"/>
          <p:nvPr/>
        </p:nvSpPr>
        <p:spPr>
          <a:xfrm>
            <a:off x="3048886" y="3244334"/>
            <a:ext cx="6097772" cy="369332"/>
          </a:xfrm>
          <a:prstGeom prst="rect">
            <a:avLst/>
          </a:prstGeom>
          <a:noFill/>
        </p:spPr>
        <p:txBody>
          <a:bodyPr wrap="square">
            <a:spAutoFit/>
          </a:bodyPr>
          <a:lstStyle/>
          <a:p>
            <a:pPr marL="0" marR="0">
              <a:spcBef>
                <a:spcPts val="0"/>
              </a:spcBef>
              <a:spcAft>
                <a:spcPts val="0"/>
              </a:spcAft>
            </a:pPr>
            <a:r>
              <a:rPr lang="en-US" sz="1800" u="sng">
                <a:solidFill>
                  <a:srgbClr val="0000FF"/>
                </a:solidFill>
                <a:effectLst/>
                <a:latin typeface="Calibri" panose="020F0502020204030204" pitchFamily="34" charset="0"/>
                <a:ea typeface="Calibri" panose="020F0502020204030204" pitchFamily="34" charset="0"/>
                <a:hlinkClick r:id="rId2"/>
              </a:rPr>
              <a:t>https://fb.watch/neVCGhy5Am/?mibextid=CDWPTG</a:t>
            </a:r>
            <a:endParaRPr lang="en-US" sz="1800">
              <a:effectLst/>
              <a:latin typeface="Calibri" panose="020F0502020204030204" pitchFamily="34" charset="0"/>
              <a:ea typeface="Calibri" panose="020F0502020204030204" pitchFamily="34" charset="0"/>
            </a:endParaRPr>
          </a:p>
        </p:txBody>
      </p:sp>
    </p:spTree>
    <p:extLst>
      <p:ext uri="{BB962C8B-B14F-4D97-AF65-F5344CB8AC3E}">
        <p14:creationId xmlns:p14="http://schemas.microsoft.com/office/powerpoint/2010/main" val="4078402154"/>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Image </a:t>
            </a:r>
            <a:r>
              <a:rPr lang="en-US" sz="3600" b="1" u="sng">
                <a:solidFill>
                  <a:schemeClr val="tx1"/>
                </a:solidFill>
              </a:rPr>
              <a:t>manipulation</a:t>
            </a:r>
            <a:r>
              <a:rPr lang="en-US" sz="3600">
                <a:solidFill>
                  <a:schemeClr val="tx1"/>
                </a:solidFill>
              </a:rPr>
              <a:t> and creation</a:t>
            </a:r>
          </a:p>
        </p:txBody>
      </p:sp>
      <p:sp>
        <p:nvSpPr>
          <p:cNvPr id="4" name="TextBox 3">
            <a:extLst>
              <a:ext uri="{FF2B5EF4-FFF2-40B4-BE49-F238E27FC236}">
                <a16:creationId xmlns:a16="http://schemas.microsoft.com/office/drawing/2014/main" id="{2A9129D5-A547-B406-34FB-4F23F44CB19D}"/>
              </a:ext>
            </a:extLst>
          </p:cNvPr>
          <p:cNvSpPr txBox="1"/>
          <p:nvPr/>
        </p:nvSpPr>
        <p:spPr>
          <a:xfrm>
            <a:off x="1097280" y="5441301"/>
            <a:ext cx="6097604" cy="369332"/>
          </a:xfrm>
          <a:prstGeom prst="rect">
            <a:avLst/>
          </a:prstGeom>
          <a:noFill/>
        </p:spPr>
        <p:txBody>
          <a:bodyPr wrap="square" lIns="91440" tIns="45720" rIns="91440" bIns="45720" anchor="t">
            <a:spAutoFit/>
          </a:bodyPr>
          <a:lstStyle/>
          <a:p>
            <a:endParaRPr lang="en-US"/>
          </a:p>
        </p:txBody>
      </p:sp>
      <p:pic>
        <p:nvPicPr>
          <p:cNvPr id="11" name="Picture 10" descr="A child holding a green frisbee&#10;&#10;Description automatically generated with low confidence">
            <a:extLst>
              <a:ext uri="{FF2B5EF4-FFF2-40B4-BE49-F238E27FC236}">
                <a16:creationId xmlns:a16="http://schemas.microsoft.com/office/drawing/2014/main" id="{D02873DD-7217-ADA6-6E61-263F019220A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2725" y="2485085"/>
            <a:ext cx="3135249" cy="2351438"/>
          </a:xfrm>
          <a:prstGeom prst="rect">
            <a:avLst/>
          </a:prstGeom>
        </p:spPr>
      </p:pic>
      <p:pic>
        <p:nvPicPr>
          <p:cNvPr id="12" name="Picture 11" descr="A picture containing human face, clothing, person, child&#10;&#10;Description automatically generated">
            <a:extLst>
              <a:ext uri="{FF2B5EF4-FFF2-40B4-BE49-F238E27FC236}">
                <a16:creationId xmlns:a16="http://schemas.microsoft.com/office/drawing/2014/main" id="{DFDE1C53-6B89-D0B5-F7D8-53399A65CA3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162715" y="2311259"/>
            <a:ext cx="3365075" cy="2525264"/>
          </a:xfrm>
          <a:prstGeom prst="rect">
            <a:avLst/>
          </a:prstGeom>
        </p:spPr>
      </p:pic>
      <p:pic>
        <p:nvPicPr>
          <p:cNvPr id="13" name="Picture 12" descr="A child holding a green frisbee&#10;&#10;Description automatically generated with low confidence">
            <a:extLst>
              <a:ext uri="{FF2B5EF4-FFF2-40B4-BE49-F238E27FC236}">
                <a16:creationId xmlns:a16="http://schemas.microsoft.com/office/drawing/2014/main" id="{CF20462A-DDF4-E628-98AF-9D7CBE25A72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464" y="2485085"/>
            <a:ext cx="3135249" cy="2351438"/>
          </a:xfrm>
          <a:prstGeom prst="rect">
            <a:avLst/>
          </a:prstGeom>
        </p:spPr>
      </p:pic>
      <p:sp>
        <p:nvSpPr>
          <p:cNvPr id="14" name="TextBox 13">
            <a:extLst>
              <a:ext uri="{FF2B5EF4-FFF2-40B4-BE49-F238E27FC236}">
                <a16:creationId xmlns:a16="http://schemas.microsoft.com/office/drawing/2014/main" id="{855A453D-63A8-DDC9-BFE4-C164325F898B}"/>
              </a:ext>
            </a:extLst>
          </p:cNvPr>
          <p:cNvSpPr txBox="1"/>
          <p:nvPr/>
        </p:nvSpPr>
        <p:spPr>
          <a:xfrm>
            <a:off x="4824109" y="2394536"/>
            <a:ext cx="184731" cy="307777"/>
          </a:xfrm>
          <a:prstGeom prst="rect">
            <a:avLst/>
          </a:prstGeom>
          <a:noFill/>
        </p:spPr>
        <p:txBody>
          <a:bodyPr wrap="none" rtlCol="0">
            <a:spAutoFit/>
          </a:bodyPr>
          <a:lstStyle/>
          <a:p>
            <a:endParaRPr lang="en-US"/>
          </a:p>
        </p:txBody>
      </p:sp>
      <p:pic>
        <p:nvPicPr>
          <p:cNvPr id="15" name="Picture 14" descr="A picture containing human face, clothing, person, child&#10;&#10;Description automatically generated">
            <a:extLst>
              <a:ext uri="{FF2B5EF4-FFF2-40B4-BE49-F238E27FC236}">
                <a16:creationId xmlns:a16="http://schemas.microsoft.com/office/drawing/2014/main" id="{B0F01ECF-9C9D-22C3-9333-249E493E2D9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404742" y="2318183"/>
            <a:ext cx="3365075" cy="2525264"/>
          </a:xfrm>
          <a:prstGeom prst="rect">
            <a:avLst/>
          </a:prstGeom>
        </p:spPr>
      </p:pic>
    </p:spTree>
    <p:extLst>
      <p:ext uri="{BB962C8B-B14F-4D97-AF65-F5344CB8AC3E}">
        <p14:creationId xmlns:p14="http://schemas.microsoft.com/office/powerpoint/2010/main" val="40792224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Image manipulation and </a:t>
            </a:r>
            <a:r>
              <a:rPr lang="en-US" sz="3600" b="1" u="sng">
                <a:solidFill>
                  <a:schemeClr val="tx1"/>
                </a:solidFill>
              </a:rPr>
              <a:t>creation</a:t>
            </a:r>
          </a:p>
        </p:txBody>
      </p:sp>
    </p:spTree>
    <p:extLst>
      <p:ext uri="{BB962C8B-B14F-4D97-AF65-F5344CB8AC3E}">
        <p14:creationId xmlns:p14="http://schemas.microsoft.com/office/powerpoint/2010/main" val="121098304"/>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 name="Rectangle 1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22" name="Straight Connector 2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24" name="Rectangle 23">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477078" y="516836"/>
            <a:ext cx="3100136" cy="1960234"/>
          </a:xfrm>
        </p:spPr>
        <p:txBody>
          <a:bodyPr vert="horz" lIns="91440" tIns="45720" rIns="91440" bIns="45720" rtlCol="0" anchor="b">
            <a:normAutofit/>
          </a:bodyPr>
          <a:lstStyle/>
          <a:p>
            <a:r>
              <a:rPr lang="en-US" sz="4000">
                <a:solidFill>
                  <a:srgbClr val="23494E"/>
                </a:solidFill>
              </a:rPr>
              <a:t>Image manipulation and </a:t>
            </a:r>
            <a:r>
              <a:rPr lang="en-US" sz="4000" b="1" u="sng">
                <a:solidFill>
                  <a:srgbClr val="23494E"/>
                </a:solidFill>
              </a:rPr>
              <a:t>creation</a:t>
            </a:r>
          </a:p>
        </p:txBody>
      </p:sp>
      <p:cxnSp>
        <p:nvCxnSpPr>
          <p:cNvPr id="26" name="Straight Connector 25">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9129D5-A547-B406-34FB-4F23F44CB19D}"/>
              </a:ext>
            </a:extLst>
          </p:cNvPr>
          <p:cNvSpPr txBox="1"/>
          <p:nvPr/>
        </p:nvSpPr>
        <p:spPr>
          <a:xfrm>
            <a:off x="492371" y="2790855"/>
            <a:ext cx="3084844" cy="3311766"/>
          </a:xfrm>
          <a:prstGeom prst="rect">
            <a:avLst/>
          </a:prstGeom>
        </p:spPr>
        <p:txBody>
          <a:bodyPr vert="horz" lIns="0" tIns="45720" rIns="0" bIns="45720" rtlCol="0" anchor="t">
            <a:normAutofit/>
          </a:bodyPr>
          <a:lstStyle/>
          <a:p>
            <a:pPr>
              <a:spcAft>
                <a:spcPts val="600"/>
              </a:spcAft>
              <a:buFont typeface="Calibri" panose="020F0502020204030204" pitchFamily="34" charset="0"/>
            </a:pPr>
            <a:r>
              <a:rPr lang="en-US" sz="1600">
                <a:solidFill>
                  <a:schemeClr val="tx1">
                    <a:lumMod val="75000"/>
                    <a:lumOff val="25000"/>
                  </a:schemeClr>
                </a:solidFill>
              </a:rPr>
              <a:t>Bing Chat (free)</a:t>
            </a:r>
          </a:p>
          <a:p>
            <a:pPr>
              <a:spcAft>
                <a:spcPts val="600"/>
              </a:spcAft>
              <a:buFont typeface="Calibri" panose="020F0502020204030204" pitchFamily="34" charset="0"/>
            </a:pPr>
            <a:endParaRPr lang="en-US" sz="1600">
              <a:solidFill>
                <a:schemeClr val="tx1">
                  <a:lumMod val="75000"/>
                  <a:lumOff val="25000"/>
                </a:schemeClr>
              </a:solidFill>
            </a:endParaRPr>
          </a:p>
          <a:p>
            <a:pPr>
              <a:spcAft>
                <a:spcPts val="600"/>
              </a:spcAft>
              <a:buFont typeface="Calibri" panose="020F0502020204030204" pitchFamily="34" charset="0"/>
            </a:pPr>
            <a:r>
              <a:rPr lang="en-US" sz="1600">
                <a:solidFill>
                  <a:schemeClr val="tx1">
                    <a:lumMod val="75000"/>
                    <a:lumOff val="25000"/>
                  </a:schemeClr>
                </a:solidFill>
              </a:rPr>
              <a:t>Prompt: create a photorealistic image of an old evergreen forest at morning with sunrays peaking through, cinematic lighting</a:t>
            </a:r>
          </a:p>
        </p:txBody>
      </p:sp>
      <p:pic>
        <p:nvPicPr>
          <p:cNvPr id="5" name="Picture 4" descr="Sun shining through the trees&#10;&#10;Description automatically generated">
            <a:extLst>
              <a:ext uri="{FF2B5EF4-FFF2-40B4-BE49-F238E27FC236}">
                <a16:creationId xmlns:a16="http://schemas.microsoft.com/office/drawing/2014/main" id="{3E9508E6-2F36-B394-FD14-614FCF0EFC33}"/>
              </a:ext>
            </a:extLst>
          </p:cNvPr>
          <p:cNvPicPr>
            <a:picLocks noChangeAspect="1"/>
          </p:cNvPicPr>
          <p:nvPr/>
        </p:nvPicPr>
        <p:blipFill rotWithShape="1">
          <a:blip r:embed="rId2"/>
          <a:srcRect t="7974" r="-1" b="7477"/>
          <a:stretch/>
        </p:blipFill>
        <p:spPr>
          <a:xfrm>
            <a:off x="4080728" y="10"/>
            <a:ext cx="8111272" cy="6857990"/>
          </a:xfrm>
          <a:prstGeom prst="rect">
            <a:avLst/>
          </a:prstGeom>
        </p:spPr>
      </p:pic>
    </p:spTree>
    <p:extLst>
      <p:ext uri="{BB962C8B-B14F-4D97-AF65-F5344CB8AC3E}">
        <p14:creationId xmlns:p14="http://schemas.microsoft.com/office/powerpoint/2010/main" val="390977482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3700">
                <a:solidFill>
                  <a:srgbClr val="FFFFFF"/>
                </a:solidFill>
              </a:rPr>
              <a:t>Image manipulation and </a:t>
            </a:r>
            <a:r>
              <a:rPr lang="en-US" sz="3700" b="1" u="sng">
                <a:solidFill>
                  <a:srgbClr val="FFFFFF"/>
                </a:solidFill>
              </a:rPr>
              <a:t>creation</a:t>
            </a: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9129D5-A547-B406-34FB-4F23F44CB19D}"/>
              </a:ext>
            </a:extLst>
          </p:cNvPr>
          <p:cNvSpPr txBox="1"/>
          <p:nvPr/>
        </p:nvSpPr>
        <p:spPr>
          <a:xfrm>
            <a:off x="643467" y="2546224"/>
            <a:ext cx="3448259" cy="3342747"/>
          </a:xfrm>
          <a:prstGeom prst="rect">
            <a:avLst/>
          </a:prstGeom>
        </p:spPr>
        <p:txBody>
          <a:bodyPr vert="horz" lIns="0" tIns="45720" rIns="0" bIns="45720" rtlCol="0" anchor="t">
            <a:normAutofit/>
          </a:bodyPr>
          <a:lstStyle/>
          <a:p>
            <a:pPr>
              <a:lnSpc>
                <a:spcPct val="90000"/>
              </a:lnSpc>
              <a:spcAft>
                <a:spcPts val="600"/>
              </a:spcAft>
              <a:buFont typeface="Calibri" panose="020F0502020204030204" pitchFamily="34" charset="0"/>
            </a:pPr>
            <a:r>
              <a:rPr lang="en-US">
                <a:solidFill>
                  <a:srgbClr val="FFFFFF"/>
                </a:solidFill>
              </a:rPr>
              <a:t>Bing Chat (free)</a:t>
            </a:r>
          </a:p>
          <a:p>
            <a:pPr>
              <a:lnSpc>
                <a:spcPct val="90000"/>
              </a:lnSpc>
              <a:spcAft>
                <a:spcPts val="600"/>
              </a:spcAft>
              <a:buFont typeface="Calibri" panose="020F0502020204030204" pitchFamily="34" charset="0"/>
            </a:pPr>
            <a:endParaRPr lang="en-US">
              <a:solidFill>
                <a:srgbClr val="FFFFFF"/>
              </a:solidFill>
            </a:endParaRPr>
          </a:p>
          <a:p>
            <a:pPr>
              <a:lnSpc>
                <a:spcPct val="90000"/>
              </a:lnSpc>
              <a:spcAft>
                <a:spcPts val="600"/>
              </a:spcAft>
              <a:buFont typeface="Calibri" panose="020F0502020204030204" pitchFamily="34" charset="0"/>
            </a:pPr>
            <a:r>
              <a:rPr lang="en-US">
                <a:solidFill>
                  <a:srgbClr val="FFFFFF"/>
                </a:solidFill>
              </a:rPr>
              <a:t>Prompt: Produce a stunning and highly realistic image through stable diffusion, depicting an aged evergreen forest bathed in the soft morning light. Capture the essence of cinematic lighting as gentle sunrays pierce through the dense foliage, creating an enchanting and visually captivating scene.</a:t>
            </a:r>
          </a:p>
        </p:txBody>
      </p:sp>
      <p:pic>
        <p:nvPicPr>
          <p:cNvPr id="5" name="Picture 4" descr="Sun shining through trees in a forest&#10;&#10;Description automatically generated">
            <a:extLst>
              <a:ext uri="{FF2B5EF4-FFF2-40B4-BE49-F238E27FC236}">
                <a16:creationId xmlns:a16="http://schemas.microsoft.com/office/drawing/2014/main" id="{38875BF4-F659-7C3F-C982-27E905D4C8A6}"/>
              </a:ext>
            </a:extLst>
          </p:cNvPr>
          <p:cNvPicPr>
            <a:picLocks noChangeAspect="1"/>
          </p:cNvPicPr>
          <p:nvPr/>
        </p:nvPicPr>
        <p:blipFill>
          <a:blip r:embed="rId2"/>
          <a:stretch>
            <a:fillRect/>
          </a:stretch>
        </p:blipFill>
        <p:spPr>
          <a:xfrm>
            <a:off x="5400135" y="1438"/>
            <a:ext cx="6797615" cy="6855124"/>
          </a:xfrm>
          <a:prstGeom prst="rect">
            <a:avLst/>
          </a:prstGeom>
        </p:spPr>
      </p:pic>
    </p:spTree>
    <p:extLst>
      <p:ext uri="{BB962C8B-B14F-4D97-AF65-F5344CB8AC3E}">
        <p14:creationId xmlns:p14="http://schemas.microsoft.com/office/powerpoint/2010/main" val="4015618049"/>
      </p:ext>
    </p:extLst>
  </p:cSld>
  <p:clrMapOvr>
    <a:overrideClrMapping bg1="dk1" tx1="lt1" bg2="dk2" tx2="lt2" accent1="accent1" accent2="accent2" accent3="accent3" accent4="accent4" accent5="accent5" accent6="accent6" hlink="hlink" folHlink="folHlink"/>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63"/>
        <p:cNvGrpSpPr/>
        <p:nvPr/>
      </p:nvGrpSpPr>
      <p:grpSpPr>
        <a:xfrm>
          <a:off x="0" y="0"/>
          <a:ext cx="0" cy="0"/>
          <a:chOff x="0" y="0"/>
          <a:chExt cx="0" cy="0"/>
        </a:xfrm>
      </p:grpSpPr>
      <p:sp>
        <p:nvSpPr>
          <p:cNvPr id="64" name="Google Shape;64;p15"/>
          <p:cNvSpPr txBox="1">
            <a:spLocks noGrp="1"/>
          </p:cNvSpPr>
          <p:nvPr>
            <p:ph type="title"/>
          </p:nvPr>
        </p:nvSpPr>
        <p:spPr>
          <a:xfrm>
            <a:off x="415600" y="460733"/>
            <a:ext cx="11360800" cy="763600"/>
          </a:xfrm>
          <a:prstGeom prst="rect">
            <a:avLst/>
          </a:prstGeom>
        </p:spPr>
        <p:txBody>
          <a:bodyPr spcFirstLastPara="1" vert="horz" wrap="square" lIns="121900" tIns="121900" rIns="121900" bIns="121900" rtlCol="0" anchor="t" anchorCtr="0">
            <a:normAutofit fontScale="90000"/>
          </a:bodyPr>
          <a:lstStyle/>
          <a:p>
            <a:r>
              <a:rPr lang="en-US" b="1">
                <a:latin typeface="Proxima Nova"/>
                <a:ea typeface="Proxima Nova"/>
                <a:cs typeface="Proxima Nova"/>
              </a:rPr>
              <a:t>Recognized Dangers</a:t>
            </a:r>
            <a:endParaRPr lang="en-US" b="1">
              <a:latin typeface="Proxima Nova"/>
              <a:ea typeface="Proxima Nova"/>
              <a:cs typeface="Proxima Nova"/>
              <a:sym typeface="Proxima Nova"/>
            </a:endParaRPr>
          </a:p>
        </p:txBody>
      </p:sp>
      <p:sp>
        <p:nvSpPr>
          <p:cNvPr id="65" name="Google Shape;65;p15"/>
          <p:cNvSpPr txBox="1">
            <a:spLocks noGrp="1"/>
          </p:cNvSpPr>
          <p:nvPr>
            <p:ph type="body" idx="1"/>
          </p:nvPr>
        </p:nvSpPr>
        <p:spPr>
          <a:xfrm>
            <a:off x="922350" y="1404000"/>
            <a:ext cx="10854049" cy="4227600"/>
          </a:xfrm>
          <a:prstGeom prst="rect">
            <a:avLst/>
          </a:prstGeom>
        </p:spPr>
        <p:txBody>
          <a:bodyPr spcFirstLastPara="1" vert="horz" wrap="square" lIns="121900" tIns="121900" rIns="121900" bIns="121900" rtlCol="0" anchor="t" anchorCtr="0">
            <a:normAutofit/>
          </a:bodyPr>
          <a:lstStyle/>
          <a:p>
            <a:pPr marL="380365" indent="-380365">
              <a:lnSpc>
                <a:spcPct val="100000"/>
              </a:lnSpc>
              <a:spcBef>
                <a:spcPts val="1333"/>
              </a:spcBef>
            </a:pPr>
            <a:endParaRPr lang="en-US" sz="2667">
              <a:solidFill>
                <a:schemeClr val="tx1"/>
              </a:solidFill>
              <a:latin typeface="Proxima Nova"/>
            </a:endParaRPr>
          </a:p>
          <a:p>
            <a:pPr marL="380365" indent="-380365">
              <a:lnSpc>
                <a:spcPct val="100000"/>
              </a:lnSpc>
              <a:spcBef>
                <a:spcPts val="1333"/>
              </a:spcBef>
            </a:pPr>
            <a:r>
              <a:rPr lang="en-US" sz="2650">
                <a:solidFill>
                  <a:schemeClr val="tx1"/>
                </a:solidFill>
                <a:latin typeface="Proxima Nova"/>
              </a:rPr>
              <a:t>Fictional information – dangerously plausible nonsense</a:t>
            </a:r>
          </a:p>
          <a:p>
            <a:pPr marL="380365" indent="-380365">
              <a:lnSpc>
                <a:spcPct val="100000"/>
              </a:lnSpc>
              <a:spcBef>
                <a:spcPts val="1333"/>
              </a:spcBef>
            </a:pPr>
            <a:r>
              <a:rPr lang="en-US" sz="2650">
                <a:solidFill>
                  <a:schemeClr val="tx1"/>
                </a:solidFill>
                <a:latin typeface="Proxima Nova"/>
              </a:rPr>
              <a:t>Training bias – Garbage in, Garbage out</a:t>
            </a:r>
          </a:p>
          <a:p>
            <a:pPr marL="380365" indent="-380365">
              <a:lnSpc>
                <a:spcPct val="100000"/>
              </a:lnSpc>
              <a:spcBef>
                <a:spcPts val="1333"/>
              </a:spcBef>
            </a:pPr>
            <a:r>
              <a:rPr lang="en-US" sz="2650">
                <a:solidFill>
                  <a:schemeClr val="tx1"/>
                </a:solidFill>
                <a:latin typeface="Proxima Nova"/>
                <a:ea typeface="Proxima Nova"/>
              </a:rPr>
              <a:t>Privacy – who “learns” from your prompts?</a:t>
            </a:r>
          </a:p>
          <a:p>
            <a:pPr marL="380365" indent="-380365">
              <a:lnSpc>
                <a:spcPct val="100000"/>
              </a:lnSpc>
              <a:spcBef>
                <a:spcPts val="1333"/>
              </a:spcBef>
            </a:pPr>
            <a:r>
              <a:rPr lang="en-US" sz="2650">
                <a:solidFill>
                  <a:schemeClr val="tx1"/>
                </a:solidFill>
                <a:latin typeface="Proxima Nova"/>
                <a:ea typeface="Proxima Nova"/>
              </a:rPr>
              <a:t>Job elimination</a:t>
            </a:r>
          </a:p>
          <a:p>
            <a:pPr marL="380365" indent="-380365">
              <a:lnSpc>
                <a:spcPct val="100000"/>
              </a:lnSpc>
              <a:spcBef>
                <a:spcPts val="1333"/>
              </a:spcBef>
            </a:pPr>
            <a:r>
              <a:rPr lang="en-US" sz="2650">
                <a:solidFill>
                  <a:schemeClr val="tx1"/>
                </a:solidFill>
                <a:latin typeface="Proxima Nova"/>
                <a:ea typeface="Proxima Nova"/>
              </a:rPr>
              <a:t>Weaponization</a:t>
            </a:r>
          </a:p>
        </p:txBody>
      </p:sp>
    </p:spTree>
    <p:extLst>
      <p:ext uri="{BB962C8B-B14F-4D97-AF65-F5344CB8AC3E}">
        <p14:creationId xmlns:p14="http://schemas.microsoft.com/office/powerpoint/2010/main" val="634627400"/>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3" name="Rectangle 12">
            <a:extLst>
              <a:ext uri="{FF2B5EF4-FFF2-40B4-BE49-F238E27FC236}">
                <a16:creationId xmlns:a16="http://schemas.microsoft.com/office/drawing/2014/main" id="{990D0034-F768-41E7-85D4-F38C4DE857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6315" cy="6858000"/>
          </a:xfrm>
          <a:prstGeom prst="rect">
            <a:avLst/>
          </a:prstGeom>
          <a:ln>
            <a:noFill/>
          </a:ln>
        </p:spPr>
        <p:style>
          <a:lnRef idx="2">
            <a:schemeClr val="accent6">
              <a:shade val="50000"/>
            </a:schemeClr>
          </a:lnRef>
          <a:fillRef idx="1001">
            <a:schemeClr val="lt1"/>
          </a:fillRef>
          <a:effectRef idx="0">
            <a:schemeClr val="accent6"/>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477078" y="516836"/>
            <a:ext cx="3100136" cy="1960234"/>
          </a:xfrm>
        </p:spPr>
        <p:txBody>
          <a:bodyPr vert="horz" lIns="91440" tIns="45720" rIns="91440" bIns="45720" rtlCol="0" anchor="b">
            <a:normAutofit/>
          </a:bodyPr>
          <a:lstStyle/>
          <a:p>
            <a:r>
              <a:rPr lang="en-US" sz="4000">
                <a:solidFill>
                  <a:srgbClr val="826536"/>
                </a:solidFill>
              </a:rPr>
              <a:t>Image manipulation and </a:t>
            </a:r>
            <a:r>
              <a:rPr lang="en-US" sz="4000" b="1" u="sng">
                <a:solidFill>
                  <a:srgbClr val="826536"/>
                </a:solidFill>
              </a:rPr>
              <a:t>creation</a:t>
            </a:r>
          </a:p>
        </p:txBody>
      </p:sp>
      <p:cxnSp>
        <p:nvCxnSpPr>
          <p:cNvPr id="15" name="Straight Connector 14">
            <a:extLst>
              <a:ext uri="{FF2B5EF4-FFF2-40B4-BE49-F238E27FC236}">
                <a16:creationId xmlns:a16="http://schemas.microsoft.com/office/drawing/2014/main" id="{5A0A5CF6-407C-4691-8122-49DF69D0020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90927" y="2633962"/>
            <a:ext cx="283464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9129D5-A547-B406-34FB-4F23F44CB19D}"/>
              </a:ext>
            </a:extLst>
          </p:cNvPr>
          <p:cNvSpPr txBox="1"/>
          <p:nvPr/>
        </p:nvSpPr>
        <p:spPr>
          <a:xfrm>
            <a:off x="492371" y="2790855"/>
            <a:ext cx="3084844" cy="3311766"/>
          </a:xfrm>
          <a:prstGeom prst="rect">
            <a:avLst/>
          </a:prstGeom>
        </p:spPr>
        <p:txBody>
          <a:bodyPr vert="horz" lIns="0" tIns="45720" rIns="0" bIns="45720" rtlCol="0" anchor="t">
            <a:normAutofit/>
          </a:bodyPr>
          <a:lstStyle/>
          <a:p>
            <a:pPr>
              <a:spcAft>
                <a:spcPts val="600"/>
              </a:spcAft>
              <a:buFont typeface="Calibri" panose="020F0502020204030204" pitchFamily="34" charset="0"/>
            </a:pPr>
            <a:r>
              <a:rPr lang="en-US" sz="1600">
                <a:solidFill>
                  <a:schemeClr val="tx1">
                    <a:lumMod val="75000"/>
                    <a:lumOff val="25000"/>
                  </a:schemeClr>
                </a:solidFill>
              </a:rPr>
              <a:t>Mid Journey (paid)</a:t>
            </a:r>
          </a:p>
          <a:p>
            <a:pPr>
              <a:spcAft>
                <a:spcPts val="600"/>
              </a:spcAft>
              <a:buFont typeface="Calibri" panose="020F0502020204030204" pitchFamily="34" charset="0"/>
            </a:pPr>
            <a:endParaRPr lang="en-US" sz="1600">
              <a:solidFill>
                <a:schemeClr val="tx1">
                  <a:lumMod val="75000"/>
                  <a:lumOff val="25000"/>
                </a:schemeClr>
              </a:solidFill>
            </a:endParaRPr>
          </a:p>
          <a:p>
            <a:pPr>
              <a:spcAft>
                <a:spcPts val="600"/>
              </a:spcAft>
              <a:buFont typeface="Calibri" panose="020F0502020204030204" pitchFamily="34" charset="0"/>
            </a:pPr>
            <a:r>
              <a:rPr lang="en-US" sz="1600">
                <a:solidFill>
                  <a:schemeClr val="tx1">
                    <a:lumMod val="75000"/>
                    <a:lumOff val="25000"/>
                  </a:schemeClr>
                </a:solidFill>
              </a:rPr>
              <a:t>Prompt: create a photorealistic image of an old evergreen forest at morning with sunrays peaking through, cinematic lighting</a:t>
            </a:r>
          </a:p>
        </p:txBody>
      </p:sp>
      <p:pic>
        <p:nvPicPr>
          <p:cNvPr id="3" name="Picture 2" descr="Sun shining through the trees&#10;&#10;Description automatically generated">
            <a:extLst>
              <a:ext uri="{FF2B5EF4-FFF2-40B4-BE49-F238E27FC236}">
                <a16:creationId xmlns:a16="http://schemas.microsoft.com/office/drawing/2014/main" id="{92E67B34-A542-2788-2D4F-E10522F536B8}"/>
              </a:ext>
            </a:extLst>
          </p:cNvPr>
          <p:cNvPicPr>
            <a:picLocks noChangeAspect="1"/>
          </p:cNvPicPr>
          <p:nvPr/>
        </p:nvPicPr>
        <p:blipFill rotWithShape="1">
          <a:blip r:embed="rId2"/>
          <a:srcRect t="7359" r="-1" b="8091"/>
          <a:stretch/>
        </p:blipFill>
        <p:spPr>
          <a:xfrm>
            <a:off x="4080728" y="10"/>
            <a:ext cx="8111272" cy="6857990"/>
          </a:xfrm>
          <a:prstGeom prst="rect">
            <a:avLst/>
          </a:prstGeom>
        </p:spPr>
      </p:pic>
    </p:spTree>
    <p:extLst>
      <p:ext uri="{BB962C8B-B14F-4D97-AF65-F5344CB8AC3E}">
        <p14:creationId xmlns:p14="http://schemas.microsoft.com/office/powerpoint/2010/main" val="379087172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1" name="Straight Connector 10">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3" name="Rectangle 12">
            <a:extLst>
              <a:ext uri="{FF2B5EF4-FFF2-40B4-BE49-F238E27FC236}">
                <a16:creationId xmlns:a16="http://schemas.microsoft.com/office/drawing/2014/main" id="{E844E128-FF69-4E9F-8327-6B504B3C5A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 y="0"/>
            <a:ext cx="12191985" cy="68580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3467" y="516835"/>
            <a:ext cx="3448259" cy="1666501"/>
          </a:xfrm>
        </p:spPr>
        <p:txBody>
          <a:bodyPr vert="horz" lIns="91440" tIns="45720" rIns="91440" bIns="45720" rtlCol="0" anchor="b">
            <a:normAutofit/>
          </a:bodyPr>
          <a:lstStyle/>
          <a:p>
            <a:r>
              <a:rPr lang="en-US" sz="3700">
                <a:solidFill>
                  <a:srgbClr val="FFFFFF"/>
                </a:solidFill>
              </a:rPr>
              <a:t>Image manipulation and </a:t>
            </a:r>
            <a:r>
              <a:rPr lang="en-US" sz="3700" b="1" u="sng">
                <a:solidFill>
                  <a:srgbClr val="FFFFFF"/>
                </a:solidFill>
              </a:rPr>
              <a:t>creation</a:t>
            </a:r>
          </a:p>
        </p:txBody>
      </p:sp>
      <p:cxnSp>
        <p:nvCxnSpPr>
          <p:cNvPr id="15" name="Straight Connector 14">
            <a:extLst>
              <a:ext uri="{FF2B5EF4-FFF2-40B4-BE49-F238E27FC236}">
                <a16:creationId xmlns:a16="http://schemas.microsoft.com/office/drawing/2014/main" id="{055CEADF-09EA-423C-8C45-F94AF44D5A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3686" y="2353592"/>
            <a:ext cx="329184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2A9129D5-A547-B406-34FB-4F23F44CB19D}"/>
              </a:ext>
            </a:extLst>
          </p:cNvPr>
          <p:cNvSpPr txBox="1"/>
          <p:nvPr/>
        </p:nvSpPr>
        <p:spPr>
          <a:xfrm>
            <a:off x="643467" y="2546224"/>
            <a:ext cx="3448259" cy="3342747"/>
          </a:xfrm>
          <a:prstGeom prst="rect">
            <a:avLst/>
          </a:prstGeom>
        </p:spPr>
        <p:txBody>
          <a:bodyPr vert="horz" lIns="0" tIns="45720" rIns="0" bIns="45720" rtlCol="0" anchor="t">
            <a:normAutofit/>
          </a:bodyPr>
          <a:lstStyle/>
          <a:p>
            <a:pPr>
              <a:lnSpc>
                <a:spcPct val="90000"/>
              </a:lnSpc>
              <a:spcAft>
                <a:spcPts val="600"/>
              </a:spcAft>
              <a:buFont typeface="Calibri" panose="020F0502020204030204" pitchFamily="34" charset="0"/>
            </a:pPr>
            <a:r>
              <a:rPr lang="en-US">
                <a:solidFill>
                  <a:srgbClr val="FFFFFF"/>
                </a:solidFill>
              </a:rPr>
              <a:t>Mid Journey (paid)</a:t>
            </a:r>
          </a:p>
          <a:p>
            <a:pPr>
              <a:lnSpc>
                <a:spcPct val="90000"/>
              </a:lnSpc>
              <a:spcAft>
                <a:spcPts val="600"/>
              </a:spcAft>
              <a:buFont typeface="Calibri" panose="020F0502020204030204" pitchFamily="34" charset="0"/>
            </a:pPr>
            <a:endParaRPr lang="en-US">
              <a:solidFill>
                <a:srgbClr val="FFFFFF"/>
              </a:solidFill>
            </a:endParaRPr>
          </a:p>
          <a:p>
            <a:pPr>
              <a:lnSpc>
                <a:spcPct val="90000"/>
              </a:lnSpc>
              <a:spcAft>
                <a:spcPts val="600"/>
              </a:spcAft>
              <a:buFont typeface="Calibri" panose="020F0502020204030204" pitchFamily="34" charset="0"/>
            </a:pPr>
            <a:r>
              <a:rPr lang="en-US">
                <a:solidFill>
                  <a:srgbClr val="FFFFFF"/>
                </a:solidFill>
              </a:rPr>
              <a:t>Prompt: Produce a stunning and highly realistic image through stable diffusion, depicting an aged evergreen forest bathed in the soft morning light. Capture the essence of cinematic lighting as gentle sunrays pierce through the dense foliage, creating an enchanting and visually captivating scene.</a:t>
            </a:r>
          </a:p>
        </p:txBody>
      </p:sp>
      <p:pic>
        <p:nvPicPr>
          <p:cNvPr id="3" name="Picture 2" descr="A stream in a forest with trees and sunlight&#10;&#10;Description automatically generated">
            <a:extLst>
              <a:ext uri="{FF2B5EF4-FFF2-40B4-BE49-F238E27FC236}">
                <a16:creationId xmlns:a16="http://schemas.microsoft.com/office/drawing/2014/main" id="{1090E05A-E4EB-D548-4BFF-536AB77614CB}"/>
              </a:ext>
            </a:extLst>
          </p:cNvPr>
          <p:cNvPicPr>
            <a:picLocks noChangeAspect="1"/>
          </p:cNvPicPr>
          <p:nvPr/>
        </p:nvPicPr>
        <p:blipFill rotWithShape="1">
          <a:blip r:embed="rId2"/>
          <a:srcRect t="9018" r="-1" b="-1"/>
          <a:stretch/>
        </p:blipFill>
        <p:spPr>
          <a:xfrm>
            <a:off x="4654296" y="10"/>
            <a:ext cx="7537703" cy="6857990"/>
          </a:xfrm>
          <a:prstGeom prst="rect">
            <a:avLst/>
          </a:prstGeom>
        </p:spPr>
      </p:pic>
    </p:spTree>
    <p:extLst>
      <p:ext uri="{BB962C8B-B14F-4D97-AF65-F5344CB8AC3E}">
        <p14:creationId xmlns:p14="http://schemas.microsoft.com/office/powerpoint/2010/main" val="3109886084"/>
      </p:ext>
    </p:extLst>
  </p:cSld>
  <p:clrMapOvr>
    <a:overrideClrMapping bg1="dk1" tx1="lt1" bg2="dk2" tx2="lt2" accent1="accent1" accent2="accent2" accent3="accent3" accent4="accent4" accent5="accent5" accent6="accent6" hlink="hlink" folHlink="folHlink"/>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1263166"/>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Please make me a picture of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george</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washington</a:t>
            </a:r>
            <a:r>
              <a:rPr lang="en-US" sz="1800">
                <a:effectLst/>
                <a:latin typeface="Times New Roman" panose="02020603050405020304" pitchFamily="18" charset="0"/>
                <a:ea typeface="Times New Roman" panose="02020603050405020304" pitchFamily="18" charset="0"/>
                <a:cs typeface="Arial" panose="020B0604020202020204" pitchFamily="34" charset="0"/>
              </a:rPr>
              <a:t> and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barack</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obama</a:t>
            </a:r>
            <a:r>
              <a:rPr lang="en-US" sz="1800">
                <a:effectLst/>
                <a:latin typeface="Times New Roman" panose="02020603050405020304" pitchFamily="18" charset="0"/>
                <a:ea typeface="Times New Roman" panose="02020603050405020304" pitchFamily="18" charset="0"/>
                <a:cs typeface="Arial" panose="020B0604020202020204" pitchFamily="34" charset="0"/>
              </a:rPr>
              <a:t> having a conversation in a business office while a robot sits at a desk nearby. The robot is obviously an administrative assistant.  (Stable Diffusion)</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7" name="Picture 6">
            <a:extLst>
              <a:ext uri="{FF2B5EF4-FFF2-40B4-BE49-F238E27FC236}">
                <a16:creationId xmlns:a16="http://schemas.microsoft.com/office/drawing/2014/main" id="{E33FCED1-2F21-4106-7460-6E46986FEEB9}"/>
              </a:ext>
            </a:extLst>
          </p:cNvPr>
          <p:cNvPicPr>
            <a:picLocks noChangeAspect="1"/>
          </p:cNvPicPr>
          <p:nvPr/>
        </p:nvPicPr>
        <p:blipFill>
          <a:blip r:embed="rId2"/>
          <a:stretch>
            <a:fillRect/>
          </a:stretch>
        </p:blipFill>
        <p:spPr>
          <a:xfrm>
            <a:off x="652238" y="2177226"/>
            <a:ext cx="2503547" cy="2503547"/>
          </a:xfrm>
          <a:prstGeom prst="rect">
            <a:avLst/>
          </a:prstGeom>
        </p:spPr>
      </p:pic>
      <p:pic>
        <p:nvPicPr>
          <p:cNvPr id="9" name="Picture 8">
            <a:extLst>
              <a:ext uri="{FF2B5EF4-FFF2-40B4-BE49-F238E27FC236}">
                <a16:creationId xmlns:a16="http://schemas.microsoft.com/office/drawing/2014/main" id="{6F929936-B2A0-0FF2-68E6-B30DD35BBC00}"/>
              </a:ext>
            </a:extLst>
          </p:cNvPr>
          <p:cNvPicPr>
            <a:picLocks noChangeAspect="1"/>
          </p:cNvPicPr>
          <p:nvPr/>
        </p:nvPicPr>
        <p:blipFill>
          <a:blip r:embed="rId3"/>
          <a:stretch>
            <a:fillRect/>
          </a:stretch>
        </p:blipFill>
        <p:spPr>
          <a:xfrm>
            <a:off x="2985002" y="2676843"/>
            <a:ext cx="3505689" cy="3467584"/>
          </a:xfrm>
          <a:prstGeom prst="rect">
            <a:avLst/>
          </a:prstGeom>
        </p:spPr>
      </p:pic>
      <p:pic>
        <p:nvPicPr>
          <p:cNvPr id="11" name="Picture 10">
            <a:extLst>
              <a:ext uri="{FF2B5EF4-FFF2-40B4-BE49-F238E27FC236}">
                <a16:creationId xmlns:a16="http://schemas.microsoft.com/office/drawing/2014/main" id="{F55ADB58-35B7-736D-B752-860B42B3BCC7}"/>
              </a:ext>
            </a:extLst>
          </p:cNvPr>
          <p:cNvPicPr>
            <a:picLocks noChangeAspect="1"/>
          </p:cNvPicPr>
          <p:nvPr/>
        </p:nvPicPr>
        <p:blipFill>
          <a:blip r:embed="rId4"/>
          <a:stretch>
            <a:fillRect/>
          </a:stretch>
        </p:blipFill>
        <p:spPr>
          <a:xfrm>
            <a:off x="6356945" y="1820961"/>
            <a:ext cx="3467584" cy="3419952"/>
          </a:xfrm>
          <a:prstGeom prst="rect">
            <a:avLst/>
          </a:prstGeom>
        </p:spPr>
      </p:pic>
      <p:pic>
        <p:nvPicPr>
          <p:cNvPr id="13" name="Picture 12">
            <a:extLst>
              <a:ext uri="{FF2B5EF4-FFF2-40B4-BE49-F238E27FC236}">
                <a16:creationId xmlns:a16="http://schemas.microsoft.com/office/drawing/2014/main" id="{F214D3B8-69AB-5DB5-EFB1-3C3F919E22F6}"/>
              </a:ext>
            </a:extLst>
          </p:cNvPr>
          <p:cNvPicPr>
            <a:picLocks noChangeAspect="1"/>
          </p:cNvPicPr>
          <p:nvPr/>
        </p:nvPicPr>
        <p:blipFill>
          <a:blip r:embed="rId5"/>
          <a:stretch>
            <a:fillRect/>
          </a:stretch>
        </p:blipFill>
        <p:spPr>
          <a:xfrm>
            <a:off x="9353928" y="3530128"/>
            <a:ext cx="2572019" cy="2614299"/>
          </a:xfrm>
          <a:prstGeom prst="rect">
            <a:avLst/>
          </a:prstGeom>
        </p:spPr>
      </p:pic>
    </p:spTree>
    <p:extLst>
      <p:ext uri="{BB962C8B-B14F-4D97-AF65-F5344CB8AC3E}">
        <p14:creationId xmlns:p14="http://schemas.microsoft.com/office/powerpoint/2010/main" val="90015714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1263166"/>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Please make me a picture of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george</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washington</a:t>
            </a:r>
            <a:r>
              <a:rPr lang="en-US" sz="1800">
                <a:effectLst/>
                <a:latin typeface="Times New Roman" panose="02020603050405020304" pitchFamily="18" charset="0"/>
                <a:ea typeface="Times New Roman" panose="02020603050405020304" pitchFamily="18" charset="0"/>
                <a:cs typeface="Arial" panose="020B0604020202020204" pitchFamily="34" charset="0"/>
              </a:rPr>
              <a:t> and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barack</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obama</a:t>
            </a:r>
            <a:r>
              <a:rPr lang="en-US" sz="1800">
                <a:effectLst/>
                <a:latin typeface="Times New Roman" panose="02020603050405020304" pitchFamily="18" charset="0"/>
                <a:ea typeface="Times New Roman" panose="02020603050405020304" pitchFamily="18" charset="0"/>
                <a:cs typeface="Arial" panose="020B0604020202020204" pitchFamily="34" charset="0"/>
              </a:rPr>
              <a:t> having a conversation in a business office while a robot sits at a desk nearby. The robot is obviously an administrative assistant.  (Bing)</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A5A2F426-AB09-DACA-5376-8F53FBE3C27C}"/>
              </a:ext>
            </a:extLst>
          </p:cNvPr>
          <p:cNvPicPr>
            <a:picLocks noChangeAspect="1"/>
          </p:cNvPicPr>
          <p:nvPr/>
        </p:nvPicPr>
        <p:blipFill>
          <a:blip r:embed="rId2"/>
          <a:stretch>
            <a:fillRect/>
          </a:stretch>
        </p:blipFill>
        <p:spPr>
          <a:xfrm>
            <a:off x="4026228" y="2075787"/>
            <a:ext cx="3652043" cy="3979313"/>
          </a:xfrm>
          <a:prstGeom prst="rect">
            <a:avLst/>
          </a:prstGeom>
        </p:spPr>
      </p:pic>
    </p:spTree>
    <p:extLst>
      <p:ext uri="{BB962C8B-B14F-4D97-AF65-F5344CB8AC3E}">
        <p14:creationId xmlns:p14="http://schemas.microsoft.com/office/powerpoint/2010/main" val="396174057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1263166"/>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Please make me a picture of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george</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washington</a:t>
            </a:r>
            <a:r>
              <a:rPr lang="en-US" sz="1800">
                <a:effectLst/>
                <a:latin typeface="Times New Roman" panose="02020603050405020304" pitchFamily="18" charset="0"/>
                <a:ea typeface="Times New Roman" panose="02020603050405020304" pitchFamily="18" charset="0"/>
                <a:cs typeface="Arial" panose="020B0604020202020204" pitchFamily="34" charset="0"/>
              </a:rPr>
              <a:t> and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barack</a:t>
            </a:r>
            <a:r>
              <a:rPr lang="en-US" sz="1800">
                <a:effectLst/>
                <a:latin typeface="Times New Roman" panose="02020603050405020304" pitchFamily="18" charset="0"/>
                <a:ea typeface="Times New Roman" panose="02020603050405020304" pitchFamily="18" charset="0"/>
                <a:cs typeface="Arial" panose="020B0604020202020204" pitchFamily="34" charset="0"/>
              </a:rPr>
              <a:t> </a:t>
            </a:r>
            <a:r>
              <a:rPr lang="en-US" sz="1800" err="1">
                <a:effectLst/>
                <a:latin typeface="Times New Roman" panose="02020603050405020304" pitchFamily="18" charset="0"/>
                <a:ea typeface="Times New Roman" panose="02020603050405020304" pitchFamily="18" charset="0"/>
                <a:cs typeface="Arial" panose="020B0604020202020204" pitchFamily="34" charset="0"/>
              </a:rPr>
              <a:t>obama</a:t>
            </a:r>
            <a:r>
              <a:rPr lang="en-US" sz="1800">
                <a:effectLst/>
                <a:latin typeface="Times New Roman" panose="02020603050405020304" pitchFamily="18" charset="0"/>
                <a:ea typeface="Times New Roman" panose="02020603050405020304" pitchFamily="18" charset="0"/>
                <a:cs typeface="Arial" panose="020B0604020202020204" pitchFamily="34" charset="0"/>
              </a:rPr>
              <a:t> having a conversation in a business office while a robot sits at a desk nearby. The robot is obviously an administrative assistant.  (Canva AI)</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4" name="Picture 3">
            <a:extLst>
              <a:ext uri="{FF2B5EF4-FFF2-40B4-BE49-F238E27FC236}">
                <a16:creationId xmlns:a16="http://schemas.microsoft.com/office/drawing/2014/main" id="{963189B6-93D1-C06E-694A-305C109CF72C}"/>
              </a:ext>
            </a:extLst>
          </p:cNvPr>
          <p:cNvPicPr>
            <a:picLocks noChangeAspect="1"/>
          </p:cNvPicPr>
          <p:nvPr/>
        </p:nvPicPr>
        <p:blipFill>
          <a:blip r:embed="rId2"/>
          <a:stretch>
            <a:fillRect/>
          </a:stretch>
        </p:blipFill>
        <p:spPr>
          <a:xfrm>
            <a:off x="3969573" y="2241547"/>
            <a:ext cx="4252853" cy="3663602"/>
          </a:xfrm>
          <a:prstGeom prst="rect">
            <a:avLst/>
          </a:prstGeom>
        </p:spPr>
      </p:pic>
    </p:spTree>
    <p:extLst>
      <p:ext uri="{BB962C8B-B14F-4D97-AF65-F5344CB8AC3E}">
        <p14:creationId xmlns:p14="http://schemas.microsoft.com/office/powerpoint/2010/main" val="3270454370"/>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966803"/>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Please provide a photo-realistic picture of ten attorneys meeting in a conference room to watch an educational lecture on a screen (Canva)</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video conference&#10;&#10;Description automatically generated">
            <a:extLst>
              <a:ext uri="{FF2B5EF4-FFF2-40B4-BE49-F238E27FC236}">
                <a16:creationId xmlns:a16="http://schemas.microsoft.com/office/drawing/2014/main" id="{BAF31C2B-CAF5-F43E-FFAA-2DFDA883C92F}"/>
              </a:ext>
            </a:extLst>
          </p:cNvPr>
          <p:cNvPicPr>
            <a:picLocks noChangeAspect="1"/>
          </p:cNvPicPr>
          <p:nvPr/>
        </p:nvPicPr>
        <p:blipFill>
          <a:blip r:embed="rId2"/>
          <a:stretch>
            <a:fillRect/>
          </a:stretch>
        </p:blipFill>
        <p:spPr>
          <a:xfrm>
            <a:off x="1272148" y="2008552"/>
            <a:ext cx="4215092" cy="6541098"/>
          </a:xfrm>
          <a:prstGeom prst="rect">
            <a:avLst/>
          </a:prstGeom>
        </p:spPr>
      </p:pic>
      <p:pic>
        <p:nvPicPr>
          <p:cNvPr id="6" name="Picture 5" descr="A group of people sitting at a table watching a presentation&#10;&#10;Description automatically generated">
            <a:extLst>
              <a:ext uri="{FF2B5EF4-FFF2-40B4-BE49-F238E27FC236}">
                <a16:creationId xmlns:a16="http://schemas.microsoft.com/office/drawing/2014/main" id="{13ACA82B-C216-CDA6-E94A-E7649652AE6D}"/>
              </a:ext>
            </a:extLst>
          </p:cNvPr>
          <p:cNvPicPr>
            <a:picLocks noChangeAspect="1"/>
          </p:cNvPicPr>
          <p:nvPr/>
        </p:nvPicPr>
        <p:blipFill>
          <a:blip r:embed="rId3"/>
          <a:stretch>
            <a:fillRect/>
          </a:stretch>
        </p:blipFill>
        <p:spPr>
          <a:xfrm>
            <a:off x="6245000" y="1221165"/>
            <a:ext cx="5628595" cy="5636835"/>
          </a:xfrm>
          <a:prstGeom prst="rect">
            <a:avLst/>
          </a:prstGeom>
        </p:spPr>
      </p:pic>
    </p:spTree>
    <p:extLst>
      <p:ext uri="{BB962C8B-B14F-4D97-AF65-F5344CB8AC3E}">
        <p14:creationId xmlns:p14="http://schemas.microsoft.com/office/powerpoint/2010/main" val="381990822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966803"/>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Please provide a photo-realistic picture of ten attorneys meeting in a conference room to watch an educational lecture on a screen (Bing Chat)</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collage of people in a meeting&#10;&#10;Description automatically generated">
            <a:extLst>
              <a:ext uri="{FF2B5EF4-FFF2-40B4-BE49-F238E27FC236}">
                <a16:creationId xmlns:a16="http://schemas.microsoft.com/office/drawing/2014/main" id="{4781B921-3E44-C73F-759D-63AB65AE73AA}"/>
              </a:ext>
            </a:extLst>
          </p:cNvPr>
          <p:cNvPicPr>
            <a:picLocks noChangeAspect="1"/>
          </p:cNvPicPr>
          <p:nvPr/>
        </p:nvPicPr>
        <p:blipFill>
          <a:blip r:embed="rId2"/>
          <a:stretch>
            <a:fillRect/>
          </a:stretch>
        </p:blipFill>
        <p:spPr>
          <a:xfrm>
            <a:off x="746450" y="1818640"/>
            <a:ext cx="4629785" cy="5039360"/>
          </a:xfrm>
          <a:prstGeom prst="rect">
            <a:avLst/>
          </a:prstGeom>
        </p:spPr>
      </p:pic>
      <p:pic>
        <p:nvPicPr>
          <p:cNvPr id="6" name="Picture 5" descr="A person in a suit standing in front of a group of people&#10;&#10;Description automatically generated">
            <a:extLst>
              <a:ext uri="{FF2B5EF4-FFF2-40B4-BE49-F238E27FC236}">
                <a16:creationId xmlns:a16="http://schemas.microsoft.com/office/drawing/2014/main" id="{E36999B8-3C24-A86D-E51A-9C5F7FEFFADB}"/>
              </a:ext>
            </a:extLst>
          </p:cNvPr>
          <p:cNvPicPr>
            <a:picLocks noChangeAspect="1"/>
          </p:cNvPicPr>
          <p:nvPr/>
        </p:nvPicPr>
        <p:blipFill>
          <a:blip r:embed="rId3"/>
          <a:stretch>
            <a:fillRect/>
          </a:stretch>
        </p:blipFill>
        <p:spPr>
          <a:xfrm>
            <a:off x="5867960" y="2008552"/>
            <a:ext cx="5158628" cy="4302712"/>
          </a:xfrm>
          <a:prstGeom prst="rect">
            <a:avLst/>
          </a:prstGeom>
        </p:spPr>
      </p:pic>
    </p:spTree>
    <p:extLst>
      <p:ext uri="{BB962C8B-B14F-4D97-AF65-F5344CB8AC3E}">
        <p14:creationId xmlns:p14="http://schemas.microsoft.com/office/powerpoint/2010/main" val="394890058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31118" y="557795"/>
            <a:ext cx="6097772" cy="966803"/>
          </a:xfrm>
          <a:prstGeom prst="rect">
            <a:avLst/>
          </a:prstGeom>
          <a:noFill/>
        </p:spPr>
        <p:txBody>
          <a:bodyPr wrap="square" lIns="91440" tIns="45720" rIns="91440" bIns="45720" anchor="t">
            <a:spAutoFit/>
          </a:bodyPr>
          <a:lstStyle/>
          <a:p>
            <a:pPr>
              <a:lnSpc>
                <a:spcPct val="107000"/>
              </a:lnSpc>
            </a:pPr>
            <a:r>
              <a:rPr lang="en-US" sz="1800">
                <a:effectLst/>
                <a:latin typeface="Times New Roman"/>
                <a:ea typeface="Times New Roman" panose="02020603050405020304" pitchFamily="18" charset="0"/>
                <a:cs typeface="Arial"/>
              </a:rPr>
              <a:t>Please provide a photo-realistic picture of ten attorneys meeting in a conference room to watch an educational lecture on a screen </a:t>
            </a:r>
            <a:r>
              <a:rPr lang="en-US">
                <a:latin typeface="Times New Roman"/>
                <a:ea typeface="Times New Roman" panose="02020603050405020304" pitchFamily="18" charset="0"/>
                <a:cs typeface="Arial"/>
              </a:rPr>
              <a:t>(Mid Journey)</a:t>
            </a:r>
            <a:endParaRPr lang="en-US" sz="1600">
              <a:effectLst/>
              <a:latin typeface="Times New Roman"/>
              <a:ea typeface="Calibri" panose="020F0502020204030204" pitchFamily="34" charset="0"/>
              <a:cs typeface="Arial"/>
            </a:endParaRPr>
          </a:p>
        </p:txBody>
      </p:sp>
      <p:pic>
        <p:nvPicPr>
          <p:cNvPr id="4" name="Picture 3" descr="A group of people sitting around a table&#10;&#10;Description automatically generated">
            <a:extLst>
              <a:ext uri="{FF2B5EF4-FFF2-40B4-BE49-F238E27FC236}">
                <a16:creationId xmlns:a16="http://schemas.microsoft.com/office/drawing/2014/main" id="{C31178AE-9D95-87AA-2A3C-7FD45E46C306}"/>
              </a:ext>
            </a:extLst>
          </p:cNvPr>
          <p:cNvPicPr>
            <a:picLocks noChangeAspect="1"/>
          </p:cNvPicPr>
          <p:nvPr/>
        </p:nvPicPr>
        <p:blipFill>
          <a:blip r:embed="rId2"/>
          <a:stretch>
            <a:fillRect/>
          </a:stretch>
        </p:blipFill>
        <p:spPr>
          <a:xfrm>
            <a:off x="493090" y="1854967"/>
            <a:ext cx="4871049" cy="4885426"/>
          </a:xfrm>
          <a:prstGeom prst="rect">
            <a:avLst/>
          </a:prstGeom>
        </p:spPr>
      </p:pic>
      <p:pic>
        <p:nvPicPr>
          <p:cNvPr id="6" name="Picture 5">
            <a:extLst>
              <a:ext uri="{FF2B5EF4-FFF2-40B4-BE49-F238E27FC236}">
                <a16:creationId xmlns:a16="http://schemas.microsoft.com/office/drawing/2014/main" id="{018E2580-A4CF-DCBE-7140-DDCA649D2A77}"/>
              </a:ext>
            </a:extLst>
          </p:cNvPr>
          <p:cNvPicPr>
            <a:picLocks noChangeAspect="1"/>
          </p:cNvPicPr>
          <p:nvPr/>
        </p:nvPicPr>
        <p:blipFill>
          <a:blip r:embed="rId3"/>
          <a:stretch>
            <a:fillRect/>
          </a:stretch>
        </p:blipFill>
        <p:spPr>
          <a:xfrm>
            <a:off x="5916428" y="1737360"/>
            <a:ext cx="5782482" cy="5772956"/>
          </a:xfrm>
          <a:prstGeom prst="rect">
            <a:avLst/>
          </a:prstGeom>
        </p:spPr>
      </p:pic>
    </p:spTree>
    <p:extLst>
      <p:ext uri="{BB962C8B-B14F-4D97-AF65-F5344CB8AC3E}">
        <p14:creationId xmlns:p14="http://schemas.microsoft.com/office/powerpoint/2010/main" val="416102122"/>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dirty="0">
                <a:solidFill>
                  <a:schemeClr val="tx1"/>
                </a:solidFill>
              </a:rPr>
              <a:t>How about a logo for a conference?</a:t>
            </a:r>
          </a:p>
        </p:txBody>
      </p:sp>
      <p:sp>
        <p:nvSpPr>
          <p:cNvPr id="5" name="TextBox 4">
            <a:extLst>
              <a:ext uri="{FF2B5EF4-FFF2-40B4-BE49-F238E27FC236}">
                <a16:creationId xmlns:a16="http://schemas.microsoft.com/office/drawing/2014/main" id="{FCA79F3D-C7C7-42D3-5BD4-0D6979A2B6C7}"/>
              </a:ext>
            </a:extLst>
          </p:cNvPr>
          <p:cNvSpPr txBox="1"/>
          <p:nvPr/>
        </p:nvSpPr>
        <p:spPr>
          <a:xfrm>
            <a:off x="1484243" y="2491409"/>
            <a:ext cx="9515061" cy="2733121"/>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ChatGPT:</a:t>
            </a:r>
          </a:p>
          <a:p>
            <a:pPr marL="0" marR="0">
              <a:lnSpc>
                <a:spcPct val="107000"/>
              </a:lnSpc>
              <a:spcBef>
                <a:spcPts val="0"/>
              </a:spcBef>
              <a:spcAft>
                <a:spcPts val="0"/>
              </a:spcAft>
            </a:pPr>
            <a:r>
              <a:rPr lang="en-US" sz="2400" dirty="0">
                <a:effectLst/>
                <a:latin typeface="Times New Roman" panose="02020603050405020304" pitchFamily="18" charset="0"/>
                <a:ea typeface="Times New Roman" panose="02020603050405020304" pitchFamily="18" charset="0"/>
                <a:cs typeface="Arial" panose="020B0604020202020204" pitchFamily="34" charset="0"/>
              </a:rPr>
              <a:t>please suggest five good image-generation prompts for </a:t>
            </a:r>
            <a:r>
              <a:rPr lang="en-US" sz="2400" dirty="0" err="1">
                <a:effectLst/>
                <a:latin typeface="Times New Roman" panose="02020603050405020304" pitchFamily="18" charset="0"/>
                <a:ea typeface="Times New Roman" panose="02020603050405020304" pitchFamily="18" charset="0"/>
                <a:cs typeface="Arial" panose="020B0604020202020204" pitchFamily="34" charset="0"/>
              </a:rPr>
              <a:t>dall</a:t>
            </a:r>
            <a:r>
              <a:rPr lang="en-US" sz="2400" dirty="0">
                <a:effectLst/>
                <a:latin typeface="Times New Roman" panose="02020603050405020304" pitchFamily="18" charset="0"/>
                <a:ea typeface="Times New Roman" panose="02020603050405020304" pitchFamily="18" charset="0"/>
                <a:cs typeface="Arial" panose="020B0604020202020204" pitchFamily="34" charset="0"/>
              </a:rPr>
              <a:t>-e to generate a logo for the following event:  The 2023 Mid-Atlantic Bar Conference will be held at the MGM National Harbor, in Oxon Hill, Maryland.  This conference will be for bar association leaders from the State Bars of Delaware, Maryland, New Jersey, New York, Pennsylvania, and the District of Columbia.</a:t>
            </a:r>
          </a:p>
        </p:txBody>
      </p:sp>
    </p:spTree>
    <p:extLst>
      <p:ext uri="{BB962C8B-B14F-4D97-AF65-F5344CB8AC3E}">
        <p14:creationId xmlns:p14="http://schemas.microsoft.com/office/powerpoint/2010/main" val="22646047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A screenshot of a computer&#10;&#10;Description automatically generated">
            <a:extLst>
              <a:ext uri="{FF2B5EF4-FFF2-40B4-BE49-F238E27FC236}">
                <a16:creationId xmlns:a16="http://schemas.microsoft.com/office/drawing/2014/main" id="{98B4B285-722F-387B-DFAD-B88A306E3649}"/>
              </a:ext>
            </a:extLst>
          </p:cNvPr>
          <p:cNvPicPr>
            <a:picLocks noChangeAspect="1"/>
          </p:cNvPicPr>
          <p:nvPr/>
        </p:nvPicPr>
        <p:blipFill>
          <a:blip r:embed="rId2"/>
          <a:stretch>
            <a:fillRect/>
          </a:stretch>
        </p:blipFill>
        <p:spPr>
          <a:xfrm>
            <a:off x="178981" y="0"/>
            <a:ext cx="6858000" cy="6726555"/>
          </a:xfrm>
          <a:prstGeom prst="rect">
            <a:avLst/>
          </a:prstGeom>
        </p:spPr>
      </p:pic>
      <p:sp>
        <p:nvSpPr>
          <p:cNvPr id="7" name="TextBox 6">
            <a:extLst>
              <a:ext uri="{FF2B5EF4-FFF2-40B4-BE49-F238E27FC236}">
                <a16:creationId xmlns:a16="http://schemas.microsoft.com/office/drawing/2014/main" id="{76CE65DC-1CE8-1AE1-288C-9BB86F0A0AA6}"/>
              </a:ext>
            </a:extLst>
          </p:cNvPr>
          <p:cNvSpPr txBox="1"/>
          <p:nvPr/>
        </p:nvSpPr>
        <p:spPr>
          <a:xfrm>
            <a:off x="7705946" y="2331124"/>
            <a:ext cx="3904807" cy="3040961"/>
          </a:xfrm>
          <a:prstGeom prst="rect">
            <a:avLst/>
          </a:prstGeom>
          <a:noFill/>
        </p:spPr>
        <p:txBody>
          <a:bodyPr wrap="square">
            <a:spAutoFit/>
          </a:bodyPr>
          <a:lstStyle/>
          <a:p>
            <a:pPr marL="0" marR="0">
              <a:lnSpc>
                <a:spcPct val="107000"/>
              </a:lnSpc>
              <a:spcBef>
                <a:spcPts val="0"/>
              </a:spcBef>
              <a:spcAft>
                <a:spcPts val="0"/>
              </a:spcAft>
            </a:pP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"Create a logo for the 2023 Mid-Atlantic Bar Conference with a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modern and professional look</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It should combine the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architectural beauty of the MGM National Harbor </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and the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essence of unity </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among legal professionals from Delaware, Maryland, New Jersey, New York, Pennsylvania, and D.C. Make it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impactful and memorable</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t>
            </a:r>
            <a:endParaRPr lang="en-US" sz="1800" dirty="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24704723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0" name="Straight Connector 9">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2" name="Rectangle 11">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9BDC0A90-594A-5327-A3B2-4658FBA82B39}"/>
              </a:ext>
            </a:extLst>
          </p:cNvPr>
          <p:cNvSpPr>
            <a:spLocks noGrp="1"/>
          </p:cNvSpPr>
          <p:nvPr>
            <p:ph type="title"/>
          </p:nvPr>
        </p:nvSpPr>
        <p:spPr>
          <a:xfrm>
            <a:off x="9291299" y="-1172449"/>
            <a:ext cx="3401961" cy="3494790"/>
          </a:xfrm>
        </p:spPr>
        <p:txBody>
          <a:bodyPr vert="horz" lIns="91440" tIns="45720" rIns="91440" bIns="45720" rtlCol="0" anchor="b">
            <a:normAutofit/>
          </a:bodyPr>
          <a:lstStyle/>
          <a:p>
            <a:r>
              <a:rPr lang="en-US" sz="5400">
                <a:solidFill>
                  <a:schemeClr val="tx1">
                    <a:lumMod val="85000"/>
                    <a:lumOff val="15000"/>
                  </a:schemeClr>
                </a:solidFill>
              </a:rPr>
              <a:t>TOC </a:t>
            </a:r>
          </a:p>
        </p:txBody>
      </p:sp>
      <p:cxnSp>
        <p:nvCxnSpPr>
          <p:cNvPr id="14" name="Straight Connector 13">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6" name="Rectangle 15">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graphicFrame>
        <p:nvGraphicFramePr>
          <p:cNvPr id="3" name="Table 2">
            <a:extLst>
              <a:ext uri="{FF2B5EF4-FFF2-40B4-BE49-F238E27FC236}">
                <a16:creationId xmlns:a16="http://schemas.microsoft.com/office/drawing/2014/main" id="{A86F4551-D343-5CE7-182A-82B2C6832B10}"/>
              </a:ext>
            </a:extLst>
          </p:cNvPr>
          <p:cNvGraphicFramePr>
            <a:graphicFrameLocks noGrp="1"/>
          </p:cNvGraphicFramePr>
          <p:nvPr>
            <p:extLst>
              <p:ext uri="{D42A27DB-BD31-4B8C-83A1-F6EECF244321}">
                <p14:modId xmlns:p14="http://schemas.microsoft.com/office/powerpoint/2010/main" val="286621490"/>
              </p:ext>
            </p:extLst>
          </p:nvPr>
        </p:nvGraphicFramePr>
        <p:xfrm>
          <a:off x="230038" y="115019"/>
          <a:ext cx="8100104" cy="6474602"/>
        </p:xfrm>
        <a:graphic>
          <a:graphicData uri="http://schemas.openxmlformats.org/drawingml/2006/table">
            <a:tbl>
              <a:tblPr firstRow="1" bandRow="1">
                <a:tableStyleId>{073A0DAA-6AF3-43AB-8588-CEC1D06C72B9}</a:tableStyleId>
              </a:tblPr>
              <a:tblGrid>
                <a:gridCol w="4050052">
                  <a:extLst>
                    <a:ext uri="{9D8B030D-6E8A-4147-A177-3AD203B41FA5}">
                      <a16:colId xmlns:a16="http://schemas.microsoft.com/office/drawing/2014/main" val="1489622902"/>
                    </a:ext>
                  </a:extLst>
                </a:gridCol>
                <a:gridCol w="4050052">
                  <a:extLst>
                    <a:ext uri="{9D8B030D-6E8A-4147-A177-3AD203B41FA5}">
                      <a16:colId xmlns:a16="http://schemas.microsoft.com/office/drawing/2014/main" val="920976241"/>
                    </a:ext>
                  </a:extLst>
                </a:gridCol>
              </a:tblGrid>
              <a:tr h="386214">
                <a:tc>
                  <a:txBody>
                    <a:bodyPr/>
                    <a:lstStyle/>
                    <a:p>
                      <a:r>
                        <a:rPr lang="en-US" sz="2000"/>
                        <a:t>Topic</a:t>
                      </a:r>
                    </a:p>
                  </a:txBody>
                  <a:tcPr marL="71792" marR="71792" marT="35896" marB="35896"/>
                </a:tc>
                <a:tc>
                  <a:txBody>
                    <a:bodyPr/>
                    <a:lstStyle/>
                    <a:p>
                      <a:r>
                        <a:rPr lang="en-US" sz="2000"/>
                        <a:t>Tool</a:t>
                      </a:r>
                    </a:p>
                  </a:txBody>
                  <a:tcPr marL="71792" marR="71792" marT="35896" marB="35896"/>
                </a:tc>
                <a:extLst>
                  <a:ext uri="{0D108BD9-81ED-4DB2-BD59-A6C34878D82A}">
                    <a16:rowId xmlns:a16="http://schemas.microsoft.com/office/drawing/2014/main" val="1834150192"/>
                  </a:ext>
                </a:extLst>
              </a:tr>
              <a:tr h="386214">
                <a:tc>
                  <a:txBody>
                    <a:bodyPr/>
                    <a:lstStyle/>
                    <a:p>
                      <a:r>
                        <a:rPr lang="en-US" sz="2000"/>
                        <a:t>Chatbots: Audience/Tone</a:t>
                      </a:r>
                    </a:p>
                  </a:txBody>
                  <a:tcPr marL="71792" marR="71792" marT="35896" marB="35896"/>
                </a:tc>
                <a:tc>
                  <a:txBody>
                    <a:bodyPr/>
                    <a:lstStyle/>
                    <a:p>
                      <a:r>
                        <a:rPr lang="en-US" sz="2000"/>
                        <a:t>ChatGPT</a:t>
                      </a:r>
                    </a:p>
                  </a:txBody>
                  <a:tcPr marL="71792" marR="71792" marT="35896" marB="35896"/>
                </a:tc>
                <a:extLst>
                  <a:ext uri="{0D108BD9-81ED-4DB2-BD59-A6C34878D82A}">
                    <a16:rowId xmlns:a16="http://schemas.microsoft.com/office/drawing/2014/main" val="239663858"/>
                  </a:ext>
                </a:extLst>
              </a:tr>
              <a:tr h="386214">
                <a:tc>
                  <a:txBody>
                    <a:bodyPr/>
                    <a:lstStyle/>
                    <a:p>
                      <a:r>
                        <a:rPr lang="en-US" sz="2000"/>
                        <a:t>Chatbots II: Clear writing</a:t>
                      </a:r>
                    </a:p>
                  </a:txBody>
                  <a:tcPr marL="71792" marR="71792" marT="35896" marB="35896"/>
                </a:tc>
                <a:tc>
                  <a:txBody>
                    <a:bodyPr/>
                    <a:lstStyle/>
                    <a:p>
                      <a:r>
                        <a:rPr lang="en-US" sz="2000"/>
                        <a:t>Claude</a:t>
                      </a:r>
                    </a:p>
                  </a:txBody>
                  <a:tcPr marL="71792" marR="71792" marT="35896" marB="35896"/>
                </a:tc>
                <a:extLst>
                  <a:ext uri="{0D108BD9-81ED-4DB2-BD59-A6C34878D82A}">
                    <a16:rowId xmlns:a16="http://schemas.microsoft.com/office/drawing/2014/main" val="3259918181"/>
                  </a:ext>
                </a:extLst>
              </a:tr>
              <a:tr h="386214">
                <a:tc>
                  <a:txBody>
                    <a:bodyPr/>
                    <a:lstStyle/>
                    <a:p>
                      <a:pPr lvl="0">
                        <a:buNone/>
                      </a:pPr>
                      <a:r>
                        <a:rPr lang="en-US" sz="2000" u="none" strike="noStrike" noProof="0">
                          <a:solidFill>
                            <a:srgbClr val="000000"/>
                          </a:solidFill>
                        </a:rPr>
                        <a:t>Chatbots III: Host your own</a:t>
                      </a:r>
                    </a:p>
                  </a:txBody>
                  <a:tcPr marL="71792" marR="71792" marT="35896" marB="35896"/>
                </a:tc>
                <a:tc>
                  <a:txBody>
                    <a:bodyPr/>
                    <a:lstStyle/>
                    <a:p>
                      <a:pPr lvl="0">
                        <a:buNone/>
                      </a:pPr>
                      <a:r>
                        <a:rPr lang="en-US" sz="2000" u="none" strike="noStrike" noProof="0">
                          <a:solidFill>
                            <a:srgbClr val="000000"/>
                          </a:solidFill>
                        </a:rPr>
                        <a:t>GPT4All</a:t>
                      </a:r>
                    </a:p>
                  </a:txBody>
                  <a:tcPr marL="71792" marR="71792" marT="35896" marB="35896"/>
                </a:tc>
                <a:extLst>
                  <a:ext uri="{0D108BD9-81ED-4DB2-BD59-A6C34878D82A}">
                    <a16:rowId xmlns:a16="http://schemas.microsoft.com/office/drawing/2014/main" val="3265735022"/>
                  </a:ext>
                </a:extLst>
              </a:tr>
              <a:tr h="386214">
                <a:tc>
                  <a:txBody>
                    <a:bodyPr/>
                    <a:lstStyle/>
                    <a:p>
                      <a:pPr lvl="0">
                        <a:buNone/>
                      </a:pPr>
                      <a:r>
                        <a:rPr lang="en-US" sz="2000"/>
                        <a:t>Beyond a spell checker</a:t>
                      </a:r>
                    </a:p>
                  </a:txBody>
                  <a:tcPr marL="71792" marR="71792" marT="35896" marB="35896"/>
                </a:tc>
                <a:tc>
                  <a:txBody>
                    <a:bodyPr/>
                    <a:lstStyle/>
                    <a:p>
                      <a:pPr lvl="0">
                        <a:buNone/>
                      </a:pPr>
                      <a:r>
                        <a:rPr lang="en-US" sz="2000"/>
                        <a:t>Grammarly</a:t>
                      </a:r>
                    </a:p>
                  </a:txBody>
                  <a:tcPr marL="71792" marR="71792" marT="35896" marB="35896"/>
                </a:tc>
                <a:extLst>
                  <a:ext uri="{0D108BD9-81ED-4DB2-BD59-A6C34878D82A}">
                    <a16:rowId xmlns:a16="http://schemas.microsoft.com/office/drawing/2014/main" val="3539060267"/>
                  </a:ext>
                </a:extLst>
              </a:tr>
              <a:tr h="386214">
                <a:tc>
                  <a:txBody>
                    <a:bodyPr/>
                    <a:lstStyle/>
                    <a:p>
                      <a:pPr lvl="0">
                        <a:buNone/>
                      </a:pPr>
                      <a:r>
                        <a:rPr lang="en-US" sz="2000" u="none" strike="noStrike" noProof="0">
                          <a:solidFill>
                            <a:srgbClr val="000000"/>
                          </a:solidFill>
                        </a:rPr>
                        <a:t>Chatbots IV: Structured output</a:t>
                      </a:r>
                      <a:endParaRPr lang="en-US" sz="2000"/>
                    </a:p>
                  </a:txBody>
                  <a:tcPr marL="71792" marR="71792" marT="35896" marB="35896"/>
                </a:tc>
                <a:tc>
                  <a:txBody>
                    <a:bodyPr/>
                    <a:lstStyle/>
                    <a:p>
                      <a:pPr lvl="0">
                        <a:buNone/>
                      </a:pPr>
                      <a:r>
                        <a:rPr lang="en-US" sz="2000"/>
                        <a:t>ChatGPT, </a:t>
                      </a:r>
                      <a:r>
                        <a:rPr lang="en-US" sz="2000" err="1"/>
                        <a:t>Phind</a:t>
                      </a:r>
                      <a:endParaRPr lang="en-US" sz="2000" u="none" strike="noStrike" noProof="0">
                        <a:solidFill>
                          <a:srgbClr val="000000"/>
                        </a:solidFill>
                      </a:endParaRPr>
                    </a:p>
                  </a:txBody>
                  <a:tcPr marL="71792" marR="71792" marT="35896" marB="35896"/>
                </a:tc>
                <a:extLst>
                  <a:ext uri="{0D108BD9-81ED-4DB2-BD59-A6C34878D82A}">
                    <a16:rowId xmlns:a16="http://schemas.microsoft.com/office/drawing/2014/main" val="3672079614"/>
                  </a:ext>
                </a:extLst>
              </a:tr>
              <a:tr h="386214">
                <a:tc>
                  <a:txBody>
                    <a:bodyPr/>
                    <a:lstStyle/>
                    <a:p>
                      <a:pPr lvl="0">
                        <a:buNone/>
                      </a:pPr>
                      <a:r>
                        <a:rPr lang="en-US" sz="2000"/>
                        <a:t>Browser extensions</a:t>
                      </a:r>
                    </a:p>
                  </a:txBody>
                  <a:tcPr marL="71792" marR="71792" marT="35896" marB="35896"/>
                </a:tc>
                <a:tc>
                  <a:txBody>
                    <a:bodyPr/>
                    <a:lstStyle/>
                    <a:p>
                      <a:pPr lvl="0">
                        <a:buNone/>
                      </a:pPr>
                      <a:r>
                        <a:rPr lang="en-US" sz="2000"/>
                        <a:t>Monica</a:t>
                      </a:r>
                    </a:p>
                  </a:txBody>
                  <a:tcPr marL="71792" marR="71792" marT="35896" marB="35896"/>
                </a:tc>
                <a:extLst>
                  <a:ext uri="{0D108BD9-81ED-4DB2-BD59-A6C34878D82A}">
                    <a16:rowId xmlns:a16="http://schemas.microsoft.com/office/drawing/2014/main" val="2231574131"/>
                  </a:ext>
                </a:extLst>
              </a:tr>
              <a:tr h="386214">
                <a:tc>
                  <a:txBody>
                    <a:bodyPr/>
                    <a:lstStyle/>
                    <a:p>
                      <a:pPr lvl="0">
                        <a:buNone/>
                      </a:pPr>
                      <a:r>
                        <a:rPr lang="en-US" sz="2000" u="none" strike="noStrike" noProof="0">
                          <a:solidFill>
                            <a:srgbClr val="000000"/>
                          </a:solidFill>
                        </a:rPr>
                        <a:t>Audio to Text</a:t>
                      </a:r>
                      <a:endParaRPr lang="en-US" sz="2000"/>
                    </a:p>
                  </a:txBody>
                  <a:tcPr marL="71792" marR="71792" marT="35896" marB="35896"/>
                </a:tc>
                <a:tc>
                  <a:txBody>
                    <a:bodyPr/>
                    <a:lstStyle/>
                    <a:p>
                      <a:pPr lvl="0">
                        <a:buNone/>
                      </a:pPr>
                      <a:r>
                        <a:rPr lang="en-US" sz="2000" u="none" strike="noStrike" noProof="0">
                          <a:solidFill>
                            <a:srgbClr val="000000"/>
                          </a:solidFill>
                        </a:rPr>
                        <a:t>Otter.ai, Word, Monica</a:t>
                      </a:r>
                      <a:endParaRPr lang="en-US" sz="2000"/>
                    </a:p>
                  </a:txBody>
                  <a:tcPr marL="71792" marR="71792" marT="35896" marB="35896"/>
                </a:tc>
                <a:extLst>
                  <a:ext uri="{0D108BD9-81ED-4DB2-BD59-A6C34878D82A}">
                    <a16:rowId xmlns:a16="http://schemas.microsoft.com/office/drawing/2014/main" val="2212167162"/>
                  </a:ext>
                </a:extLst>
              </a:tr>
              <a:tr h="386214">
                <a:tc>
                  <a:txBody>
                    <a:bodyPr/>
                    <a:lstStyle/>
                    <a:p>
                      <a:pPr lvl="0">
                        <a:buNone/>
                      </a:pPr>
                      <a:r>
                        <a:rPr lang="en-US" sz="2000" u="none" strike="noStrike" noProof="0">
                          <a:solidFill>
                            <a:srgbClr val="000000"/>
                          </a:solidFill>
                        </a:rPr>
                        <a:t>Phone support bot</a:t>
                      </a:r>
                      <a:endParaRPr lang="en-US" sz="2000"/>
                    </a:p>
                  </a:txBody>
                  <a:tcPr marL="71792" marR="71792" marT="35896" marB="35896"/>
                </a:tc>
                <a:tc>
                  <a:txBody>
                    <a:bodyPr/>
                    <a:lstStyle/>
                    <a:p>
                      <a:pPr lvl="0">
                        <a:buNone/>
                      </a:pPr>
                      <a:r>
                        <a:rPr lang="en-US" sz="2000" u="none" strike="noStrike" noProof="0">
                          <a:solidFill>
                            <a:srgbClr val="000000"/>
                          </a:solidFill>
                        </a:rPr>
                        <a:t>Air.ai</a:t>
                      </a:r>
                      <a:endParaRPr lang="en-US" sz="2000"/>
                    </a:p>
                  </a:txBody>
                  <a:tcPr marL="71792" marR="71792" marT="35896" marB="35896"/>
                </a:tc>
                <a:extLst>
                  <a:ext uri="{0D108BD9-81ED-4DB2-BD59-A6C34878D82A}">
                    <a16:rowId xmlns:a16="http://schemas.microsoft.com/office/drawing/2014/main" val="364831232"/>
                  </a:ext>
                </a:extLst>
              </a:tr>
              <a:tr h="386214">
                <a:tc>
                  <a:txBody>
                    <a:bodyPr/>
                    <a:lstStyle/>
                    <a:p>
                      <a:pPr lvl="0">
                        <a:buNone/>
                      </a:pPr>
                      <a:r>
                        <a:rPr lang="en-US" sz="2000" u="none" strike="noStrike" noProof="0">
                          <a:solidFill>
                            <a:srgbClr val="000000"/>
                          </a:solidFill>
                        </a:rPr>
                        <a:t>Image manipulation</a:t>
                      </a:r>
                      <a:endParaRPr lang="en-US" sz="2000"/>
                    </a:p>
                  </a:txBody>
                  <a:tcPr marL="71792" marR="71792" marT="35896" marB="35896"/>
                </a:tc>
                <a:tc>
                  <a:txBody>
                    <a:bodyPr/>
                    <a:lstStyle/>
                    <a:p>
                      <a:pPr lvl="0">
                        <a:buNone/>
                      </a:pPr>
                      <a:r>
                        <a:rPr lang="en-US" sz="2000" u="none" strike="noStrike" noProof="0">
                          <a:solidFill>
                            <a:srgbClr val="000000"/>
                          </a:solidFill>
                        </a:rPr>
                        <a:t>Remove.bg</a:t>
                      </a:r>
                      <a:endParaRPr lang="en-US" sz="2000"/>
                    </a:p>
                  </a:txBody>
                  <a:tcPr marL="71792" marR="71792" marT="35896" marB="35896"/>
                </a:tc>
                <a:extLst>
                  <a:ext uri="{0D108BD9-81ED-4DB2-BD59-A6C34878D82A}">
                    <a16:rowId xmlns:a16="http://schemas.microsoft.com/office/drawing/2014/main" val="1369118174"/>
                  </a:ext>
                </a:extLst>
              </a:tr>
              <a:tr h="386214">
                <a:tc>
                  <a:txBody>
                    <a:bodyPr/>
                    <a:lstStyle/>
                    <a:p>
                      <a:pPr lvl="0">
                        <a:buNone/>
                      </a:pPr>
                      <a:r>
                        <a:rPr lang="en-US" sz="2000" u="none" strike="noStrike" noProof="0">
                          <a:solidFill>
                            <a:srgbClr val="000000"/>
                          </a:solidFill>
                        </a:rPr>
                        <a:t>Image creation</a:t>
                      </a:r>
                      <a:endParaRPr lang="en-US" sz="2000"/>
                    </a:p>
                  </a:txBody>
                  <a:tcPr marL="71792" marR="71792" marT="35896" marB="35896"/>
                </a:tc>
                <a:tc>
                  <a:txBody>
                    <a:bodyPr/>
                    <a:lstStyle/>
                    <a:p>
                      <a:pPr lvl="0">
                        <a:buNone/>
                      </a:pPr>
                      <a:r>
                        <a:rPr lang="en-US" sz="2000" u="none" strike="noStrike" noProof="0">
                          <a:solidFill>
                            <a:srgbClr val="000000"/>
                          </a:solidFill>
                        </a:rPr>
                        <a:t>Canva, Stable Diffusion, </a:t>
                      </a:r>
                      <a:r>
                        <a:rPr lang="en-US" sz="2000" u="none" strike="noStrike" noProof="0" err="1">
                          <a:solidFill>
                            <a:srgbClr val="000000"/>
                          </a:solidFill>
                        </a:rPr>
                        <a:t>MidJourney</a:t>
                      </a:r>
                      <a:r>
                        <a:rPr lang="en-US" sz="2000" u="none" strike="noStrike" noProof="0">
                          <a:solidFill>
                            <a:srgbClr val="000000"/>
                          </a:solidFill>
                        </a:rPr>
                        <a:t>, Bing</a:t>
                      </a:r>
                      <a:endParaRPr lang="en-US" sz="2000"/>
                    </a:p>
                  </a:txBody>
                  <a:tcPr marL="71792" marR="71792" marT="35896" marB="35896"/>
                </a:tc>
                <a:extLst>
                  <a:ext uri="{0D108BD9-81ED-4DB2-BD59-A6C34878D82A}">
                    <a16:rowId xmlns:a16="http://schemas.microsoft.com/office/drawing/2014/main" val="1863288632"/>
                  </a:ext>
                </a:extLst>
              </a:tr>
              <a:tr h="386214">
                <a:tc>
                  <a:txBody>
                    <a:bodyPr/>
                    <a:lstStyle/>
                    <a:p>
                      <a:pPr lvl="0">
                        <a:buNone/>
                      </a:pPr>
                      <a:r>
                        <a:rPr lang="en-US" sz="2000" u="none" strike="noStrike" noProof="0">
                          <a:solidFill>
                            <a:srgbClr val="000000"/>
                          </a:solidFill>
                        </a:rPr>
                        <a:t>Video creation</a:t>
                      </a:r>
                      <a:endParaRPr lang="en-US" sz="2000"/>
                    </a:p>
                  </a:txBody>
                  <a:tcPr marL="71792" marR="71792" marT="35896" marB="35896"/>
                </a:tc>
                <a:tc>
                  <a:txBody>
                    <a:bodyPr/>
                    <a:lstStyle/>
                    <a:p>
                      <a:pPr lvl="0">
                        <a:buNone/>
                      </a:pPr>
                      <a:r>
                        <a:rPr lang="en-US" sz="2000" u="none" strike="noStrike" noProof="0" err="1">
                          <a:solidFill>
                            <a:srgbClr val="000000"/>
                          </a:solidFill>
                        </a:rPr>
                        <a:t>Synthesia</a:t>
                      </a:r>
                      <a:endParaRPr lang="en-US" sz="2000"/>
                    </a:p>
                  </a:txBody>
                  <a:tcPr marL="71792" marR="71792" marT="35896" marB="35896"/>
                </a:tc>
                <a:extLst>
                  <a:ext uri="{0D108BD9-81ED-4DB2-BD59-A6C34878D82A}">
                    <a16:rowId xmlns:a16="http://schemas.microsoft.com/office/drawing/2014/main" val="2273035724"/>
                  </a:ext>
                </a:extLst>
              </a:tr>
              <a:tr h="386214">
                <a:tc>
                  <a:txBody>
                    <a:bodyPr/>
                    <a:lstStyle/>
                    <a:p>
                      <a:pPr lvl="0">
                        <a:buNone/>
                      </a:pPr>
                      <a:r>
                        <a:rPr lang="en-US" sz="2000" u="none" strike="noStrike" noProof="0">
                          <a:solidFill>
                            <a:srgbClr val="000000"/>
                          </a:solidFill>
                        </a:rPr>
                        <a:t>Document interrogation</a:t>
                      </a:r>
                      <a:endParaRPr lang="en-US" sz="2000"/>
                    </a:p>
                  </a:txBody>
                  <a:tcPr marL="71792" marR="71792" marT="35896" marB="35896"/>
                </a:tc>
                <a:tc>
                  <a:txBody>
                    <a:bodyPr/>
                    <a:lstStyle/>
                    <a:p>
                      <a:pPr lvl="0">
                        <a:buNone/>
                      </a:pPr>
                      <a:r>
                        <a:rPr lang="en-US" sz="2000" u="none" strike="noStrike" noProof="0">
                          <a:solidFill>
                            <a:srgbClr val="000000"/>
                          </a:solidFill>
                        </a:rPr>
                        <a:t>Claude.ai, </a:t>
                      </a:r>
                      <a:r>
                        <a:rPr lang="en-US" sz="2000" u="none" strike="noStrike" noProof="0" err="1">
                          <a:solidFill>
                            <a:srgbClr val="000000"/>
                          </a:solidFill>
                        </a:rPr>
                        <a:t>ChatPDF</a:t>
                      </a:r>
                      <a:endParaRPr lang="en-US" sz="2000"/>
                    </a:p>
                  </a:txBody>
                  <a:tcPr marL="71792" marR="71792" marT="35896" marB="35896"/>
                </a:tc>
                <a:extLst>
                  <a:ext uri="{0D108BD9-81ED-4DB2-BD59-A6C34878D82A}">
                    <a16:rowId xmlns:a16="http://schemas.microsoft.com/office/drawing/2014/main" val="3091925860"/>
                  </a:ext>
                </a:extLst>
              </a:tr>
              <a:tr h="386214">
                <a:tc>
                  <a:txBody>
                    <a:bodyPr/>
                    <a:lstStyle/>
                    <a:p>
                      <a:pPr lvl="0">
                        <a:buNone/>
                      </a:pPr>
                      <a:r>
                        <a:rPr lang="en-US" sz="2000" u="none" strike="noStrike" noProof="0">
                          <a:solidFill>
                            <a:srgbClr val="000000"/>
                          </a:solidFill>
                        </a:rPr>
                        <a:t>Query custom dataset</a:t>
                      </a:r>
                      <a:endParaRPr lang="en-US" sz="2000"/>
                    </a:p>
                  </a:txBody>
                  <a:tcPr marL="71792" marR="71792" marT="35896" marB="35896"/>
                </a:tc>
                <a:tc>
                  <a:txBody>
                    <a:bodyPr/>
                    <a:lstStyle/>
                    <a:p>
                      <a:pPr lvl="0">
                        <a:buNone/>
                      </a:pPr>
                      <a:r>
                        <a:rPr lang="en-US" sz="2000" u="none" strike="noStrike" noProof="0">
                          <a:solidFill>
                            <a:srgbClr val="000000"/>
                          </a:solidFill>
                        </a:rPr>
                        <a:t>Ferretit.ai</a:t>
                      </a:r>
                      <a:endParaRPr lang="en-US" sz="2000"/>
                    </a:p>
                  </a:txBody>
                  <a:tcPr marL="71792" marR="71792" marT="35896" marB="35896"/>
                </a:tc>
                <a:extLst>
                  <a:ext uri="{0D108BD9-81ED-4DB2-BD59-A6C34878D82A}">
                    <a16:rowId xmlns:a16="http://schemas.microsoft.com/office/drawing/2014/main" val="1161815289"/>
                  </a:ext>
                </a:extLst>
              </a:tr>
              <a:tr h="386214">
                <a:tc>
                  <a:txBody>
                    <a:bodyPr/>
                    <a:lstStyle/>
                    <a:p>
                      <a:pPr lvl="0">
                        <a:buNone/>
                      </a:pPr>
                      <a:r>
                        <a:rPr lang="en-US" sz="2000" u="none" strike="noStrike" noProof="0">
                          <a:solidFill>
                            <a:srgbClr val="000000"/>
                          </a:solidFill>
                        </a:rPr>
                        <a:t>PowerPoint creation</a:t>
                      </a:r>
                      <a:endParaRPr lang="en-US" sz="2000"/>
                    </a:p>
                  </a:txBody>
                  <a:tcPr marL="71792" marR="71792" marT="35896" marB="35896"/>
                </a:tc>
                <a:tc>
                  <a:txBody>
                    <a:bodyPr/>
                    <a:lstStyle/>
                    <a:p>
                      <a:pPr lvl="0">
                        <a:buNone/>
                      </a:pPr>
                      <a:r>
                        <a:rPr lang="en-US" sz="2000" u="none" strike="noStrike" noProof="0" err="1">
                          <a:solidFill>
                            <a:srgbClr val="000000"/>
                          </a:solidFill>
                        </a:rPr>
                        <a:t>Gamma.app</a:t>
                      </a:r>
                      <a:endParaRPr lang="en-US" sz="2000"/>
                    </a:p>
                  </a:txBody>
                  <a:tcPr marL="71792" marR="71792" marT="35896" marB="35896"/>
                </a:tc>
                <a:extLst>
                  <a:ext uri="{0D108BD9-81ED-4DB2-BD59-A6C34878D82A}">
                    <a16:rowId xmlns:a16="http://schemas.microsoft.com/office/drawing/2014/main" val="1805538065"/>
                  </a:ext>
                </a:extLst>
              </a:tr>
              <a:tr h="386214">
                <a:tc>
                  <a:txBody>
                    <a:bodyPr/>
                    <a:lstStyle/>
                    <a:p>
                      <a:pPr lvl="0">
                        <a:buNone/>
                      </a:pPr>
                      <a:r>
                        <a:rPr lang="en-US" sz="2000" u="none" strike="noStrike" noProof="0">
                          <a:solidFill>
                            <a:srgbClr val="000000"/>
                          </a:solidFill>
                        </a:rPr>
                        <a:t>Enterprise solutions</a:t>
                      </a:r>
                    </a:p>
                  </a:txBody>
                  <a:tcPr marL="71792" marR="71792" marT="35896" marB="35896"/>
                </a:tc>
                <a:tc>
                  <a:txBody>
                    <a:bodyPr/>
                    <a:lstStyle/>
                    <a:p>
                      <a:pPr lvl="0">
                        <a:buNone/>
                      </a:pPr>
                      <a:r>
                        <a:rPr lang="en-US" sz="2000" u="none" strike="noStrike" noProof="0">
                          <a:solidFill>
                            <a:srgbClr val="000000"/>
                          </a:solidFill>
                        </a:rPr>
                        <a:t>MS Copilot, Google Duet</a:t>
                      </a:r>
                    </a:p>
                  </a:txBody>
                  <a:tcPr marL="71792" marR="71792" marT="35896" marB="35896"/>
                </a:tc>
                <a:extLst>
                  <a:ext uri="{0D108BD9-81ED-4DB2-BD59-A6C34878D82A}">
                    <a16:rowId xmlns:a16="http://schemas.microsoft.com/office/drawing/2014/main" val="3060744692"/>
                  </a:ext>
                </a:extLst>
              </a:tr>
            </a:tbl>
          </a:graphicData>
        </a:graphic>
      </p:graphicFrame>
    </p:spTree>
    <p:extLst>
      <p:ext uri="{BB962C8B-B14F-4D97-AF65-F5344CB8AC3E}">
        <p14:creationId xmlns:p14="http://schemas.microsoft.com/office/powerpoint/2010/main" val="144969885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3574843" y="173278"/>
            <a:ext cx="8152869" cy="1559145"/>
          </a:xfrm>
          <a:prstGeom prst="rect">
            <a:avLst/>
          </a:prstGeom>
          <a:noFill/>
        </p:spPr>
        <p:txBody>
          <a:bodyPr wrap="square">
            <a:spAutoFit/>
          </a:bodyPr>
          <a:lstStyle/>
          <a:p>
            <a:pPr marL="0" marR="0">
              <a:lnSpc>
                <a:spcPct val="107000"/>
              </a:lnSpc>
              <a:spcBef>
                <a:spcPts val="0"/>
              </a:spcBef>
              <a:spcAft>
                <a:spcPts val="0"/>
              </a:spcAft>
            </a:pP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"Create a logo for the 2023 Mid-Atlantic Bar Conference with a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modern and professional look</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  It should combine the architectural beauty of the MGM National Harbor and the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essence of unity </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among legal professionals from Delaware, Maryland, New Jersey, New York, Pennsylvania, and D.C. Make it impactful and memorable.“  (Bing)</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logo&#10;&#10;Description automatically generated">
            <a:extLst>
              <a:ext uri="{FF2B5EF4-FFF2-40B4-BE49-F238E27FC236}">
                <a16:creationId xmlns:a16="http://schemas.microsoft.com/office/drawing/2014/main" id="{B4995965-40E1-BFAC-C934-1BF53E346470}"/>
              </a:ext>
            </a:extLst>
          </p:cNvPr>
          <p:cNvPicPr>
            <a:picLocks noChangeAspect="1"/>
          </p:cNvPicPr>
          <p:nvPr/>
        </p:nvPicPr>
        <p:blipFill>
          <a:blip r:embed="rId2"/>
          <a:stretch>
            <a:fillRect/>
          </a:stretch>
        </p:blipFill>
        <p:spPr>
          <a:xfrm>
            <a:off x="4018595" y="1732423"/>
            <a:ext cx="4453051" cy="4930426"/>
          </a:xfrm>
          <a:prstGeom prst="rect">
            <a:avLst/>
          </a:prstGeom>
        </p:spPr>
      </p:pic>
    </p:spTree>
    <p:extLst>
      <p:ext uri="{BB962C8B-B14F-4D97-AF65-F5344CB8AC3E}">
        <p14:creationId xmlns:p14="http://schemas.microsoft.com/office/powerpoint/2010/main" val="1299419675"/>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pic>
        <p:nvPicPr>
          <p:cNvPr id="4" name="Picture 3">
            <a:extLst>
              <a:ext uri="{FF2B5EF4-FFF2-40B4-BE49-F238E27FC236}">
                <a16:creationId xmlns:a16="http://schemas.microsoft.com/office/drawing/2014/main" id="{963189B6-93D1-C06E-694A-305C109CF72C}"/>
              </a:ext>
            </a:extLst>
          </p:cNvPr>
          <p:cNvPicPr>
            <a:picLocks noChangeAspect="1"/>
          </p:cNvPicPr>
          <p:nvPr/>
        </p:nvPicPr>
        <p:blipFill>
          <a:blip r:embed="rId2"/>
          <a:stretch>
            <a:fillRect/>
          </a:stretch>
        </p:blipFill>
        <p:spPr>
          <a:xfrm>
            <a:off x="3969573" y="2241547"/>
            <a:ext cx="4252853" cy="3663602"/>
          </a:xfrm>
          <a:prstGeom prst="rect">
            <a:avLst/>
          </a:prstGeom>
        </p:spPr>
      </p:pic>
      <p:pic>
        <p:nvPicPr>
          <p:cNvPr id="3" name="Picture 2">
            <a:extLst>
              <a:ext uri="{FF2B5EF4-FFF2-40B4-BE49-F238E27FC236}">
                <a16:creationId xmlns:a16="http://schemas.microsoft.com/office/drawing/2014/main" id="{F870EC34-770A-4010-DD8D-6AAA27B7F17C}"/>
              </a:ext>
            </a:extLst>
          </p:cNvPr>
          <p:cNvPicPr>
            <a:picLocks noChangeAspect="1"/>
          </p:cNvPicPr>
          <p:nvPr/>
        </p:nvPicPr>
        <p:blipFill>
          <a:blip r:embed="rId3"/>
          <a:stretch>
            <a:fillRect/>
          </a:stretch>
        </p:blipFill>
        <p:spPr>
          <a:xfrm>
            <a:off x="3692525" y="1820961"/>
            <a:ext cx="4867910" cy="4810760"/>
          </a:xfrm>
          <a:prstGeom prst="rect">
            <a:avLst/>
          </a:prstGeom>
        </p:spPr>
      </p:pic>
      <p:sp>
        <p:nvSpPr>
          <p:cNvPr id="6" name="TextBox 5">
            <a:extLst>
              <a:ext uri="{FF2B5EF4-FFF2-40B4-BE49-F238E27FC236}">
                <a16:creationId xmlns:a16="http://schemas.microsoft.com/office/drawing/2014/main" id="{8FC682CC-C396-DD70-7930-F77D4454F5A8}"/>
              </a:ext>
            </a:extLst>
          </p:cNvPr>
          <p:cNvSpPr txBox="1"/>
          <p:nvPr/>
        </p:nvSpPr>
        <p:spPr>
          <a:xfrm>
            <a:off x="3574843" y="173278"/>
            <a:ext cx="8152869" cy="1559145"/>
          </a:xfrm>
          <a:prstGeom prst="rect">
            <a:avLst/>
          </a:prstGeom>
          <a:noFill/>
        </p:spPr>
        <p:txBody>
          <a:bodyPr wrap="square">
            <a:spAutoFit/>
          </a:bodyPr>
          <a:lstStyle/>
          <a:p>
            <a:pPr marL="0" marR="0">
              <a:lnSpc>
                <a:spcPct val="107000"/>
              </a:lnSpc>
              <a:spcBef>
                <a:spcPts val="0"/>
              </a:spcBef>
              <a:spcAft>
                <a:spcPts val="0"/>
              </a:spcAft>
            </a:pP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"Create a logo for the 2023 Mid-Atlantic Bar Conference with a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modern and professional look</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  It should combine the architectural beauty of the MGM National Harbor and the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essence of unity </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among legal professionals from Delaware, Maryland, New Jersey, New York, Pennsylvania, and D.C. Make it impactful and memorable.“  (Stable Diffusion)</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spTree>
    <p:extLst>
      <p:ext uri="{BB962C8B-B14F-4D97-AF65-F5344CB8AC3E}">
        <p14:creationId xmlns:p14="http://schemas.microsoft.com/office/powerpoint/2010/main" val="144029376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2777130" y="2165834"/>
            <a:ext cx="7472656" cy="1559529"/>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Canva ran out of prompt characters:  </a:t>
            </a:r>
          </a:p>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“Create a logo for the 2023 Mid-Atlantic Bar Conference with a modern and professional look.  It should combine the architectural beauty of the MGM National Harbor and the essence of unity among legal professionals from Delaware, Maryland, New Jersey, New York, Pennsylvania, and D”</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sp>
        <p:nvSpPr>
          <p:cNvPr id="3" name="TextBox 2">
            <a:extLst>
              <a:ext uri="{FF2B5EF4-FFF2-40B4-BE49-F238E27FC236}">
                <a16:creationId xmlns:a16="http://schemas.microsoft.com/office/drawing/2014/main" id="{9BA3A739-439D-3E7F-F434-57EAFB760E29}"/>
              </a:ext>
            </a:extLst>
          </p:cNvPr>
          <p:cNvSpPr txBox="1"/>
          <p:nvPr/>
        </p:nvSpPr>
        <p:spPr>
          <a:xfrm>
            <a:off x="2777130" y="4196704"/>
            <a:ext cx="7472656" cy="2146934"/>
          </a:xfrm>
          <a:prstGeom prst="rect">
            <a:avLst/>
          </a:prstGeom>
          <a:noFill/>
        </p:spPr>
        <p:txBody>
          <a:bodyPr wrap="square">
            <a:spAutoFit/>
          </a:bodyPr>
          <a:lstStyle/>
          <a:p>
            <a:pPr marL="0" marR="0">
              <a:lnSpc>
                <a:spcPct val="107000"/>
              </a:lnSpc>
              <a:spcBef>
                <a:spcPts val="0"/>
              </a:spcBef>
              <a:spcAft>
                <a:spcPts val="0"/>
              </a:spcAft>
            </a:pPr>
            <a:r>
              <a:rPr lang="en-US" sz="1800" dirty="0">
                <a:effectLst/>
                <a:latin typeface="Times New Roman" panose="02020603050405020304" pitchFamily="18" charset="0"/>
                <a:ea typeface="Times New Roman" panose="02020603050405020304" pitchFamily="18" charset="0"/>
                <a:cs typeface="Arial" panose="020B0604020202020204" pitchFamily="34" charset="0"/>
              </a:rPr>
              <a:t>OK – shorten:</a:t>
            </a:r>
          </a:p>
          <a:p>
            <a:pPr marL="0" marR="0">
              <a:lnSpc>
                <a:spcPct val="107000"/>
              </a:lnSpc>
              <a:spcBef>
                <a:spcPts val="0"/>
              </a:spcBef>
              <a:spcAft>
                <a:spcPts val="0"/>
              </a:spcAft>
            </a:pPr>
            <a:endParaRPr lang="en-US" dirty="0">
              <a:latin typeface="Times New Roman" panose="02020603050405020304" pitchFamily="18" charset="0"/>
              <a:ea typeface="Times New Roman" panose="02020603050405020304" pitchFamily="18" charset="0"/>
              <a:cs typeface="Arial" panose="020B0604020202020204" pitchFamily="34" charset="0"/>
            </a:endParaRPr>
          </a:p>
          <a:p>
            <a:pPr>
              <a:lnSpc>
                <a:spcPct val="107000"/>
              </a:lnSpc>
            </a:pP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Design a logo for the “2023 Mid-Atlantic Bar Conference” featuring a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stylized representation of the National Harbor </a:t>
            </a:r>
            <a:r>
              <a:rPr lang="en-US" sz="1800" dirty="0" err="1">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ferris</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 wheel </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against a backdrop of the </a:t>
            </a:r>
            <a:r>
              <a:rPr lang="en-US" sz="1800" dirty="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Chesapeake Bay sunset</a:t>
            </a:r>
            <a:r>
              <a:rPr lang="en-US" sz="1800" dirty="0">
                <a:solidFill>
                  <a:srgbClr val="374151"/>
                </a:solidFill>
                <a:effectLst/>
                <a:latin typeface="Segoe UI" panose="020B0502040204020203" pitchFamily="34" charset="0"/>
                <a:ea typeface="Calibri" panose="020F0502020204030204" pitchFamily="34" charset="0"/>
                <a:cs typeface="Arial" panose="020B0604020202020204" pitchFamily="34" charset="0"/>
              </a:rPr>
              <a:t>, with the event's name elegantly incorporated.</a:t>
            </a:r>
            <a:endParaRPr lang="en-US" sz="1800" dirty="0">
              <a:effectLst/>
              <a:latin typeface="Calibri" panose="020F0502020204030204" pitchFamily="34" charset="0"/>
              <a:ea typeface="Calibri" panose="020F0502020204030204" pitchFamily="34" charset="0"/>
              <a:cs typeface="Arial" panose="020B0604020202020204" pitchFamily="34" charset="0"/>
            </a:endParaRPr>
          </a:p>
          <a:p>
            <a:pPr marL="0" marR="0">
              <a:lnSpc>
                <a:spcPct val="107000"/>
              </a:lnSpc>
              <a:spcBef>
                <a:spcPts val="0"/>
              </a:spcBef>
              <a:spcAft>
                <a:spcPts val="0"/>
              </a:spcAft>
            </a:pPr>
            <a:endParaRPr lang="en-US" sz="1800" dirty="0">
              <a:effectLst/>
              <a:latin typeface="Times New Roman" panose="02020603050405020304" pitchFamily="18" charset="0"/>
              <a:ea typeface="Times New Roman" panose="02020603050405020304" pitchFamily="18" charset="0"/>
              <a:cs typeface="Arial" panose="020B0604020202020204" pitchFamily="34" charset="0"/>
            </a:endParaRPr>
          </a:p>
        </p:txBody>
      </p:sp>
    </p:spTree>
    <p:extLst>
      <p:ext uri="{BB962C8B-B14F-4D97-AF65-F5344CB8AC3E}">
        <p14:creationId xmlns:p14="http://schemas.microsoft.com/office/powerpoint/2010/main" val="299940732"/>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le 7">
            <a:extLst>
              <a:ext uri="{FF2B5EF4-FFF2-40B4-BE49-F238E27FC236}">
                <a16:creationId xmlns:a16="http://schemas.microsoft.com/office/drawing/2014/main" id="{76331095-D3E8-1DA5-037D-C590BC05C3CC}"/>
              </a:ext>
            </a:extLst>
          </p:cNvPr>
          <p:cNvGraphicFramePr>
            <a:graphicFrameLocks noGrp="1"/>
          </p:cNvGraphicFramePr>
          <p:nvPr>
            <p:extLst>
              <p:ext uri="{D42A27DB-BD31-4B8C-83A1-F6EECF244321}">
                <p14:modId xmlns:p14="http://schemas.microsoft.com/office/powerpoint/2010/main" val="3561154161"/>
              </p:ext>
            </p:extLst>
          </p:nvPr>
        </p:nvGraphicFramePr>
        <p:xfrm>
          <a:off x="769089" y="1559638"/>
          <a:ext cx="10653822" cy="741680"/>
        </p:xfrm>
        <a:graphic>
          <a:graphicData uri="http://schemas.openxmlformats.org/drawingml/2006/table">
            <a:tbl>
              <a:tblPr firstRow="1" bandRow="1">
                <a:tableStyleId>{5C22544A-7EE6-4342-B048-85BDC9FD1C3A}</a:tableStyleId>
              </a:tblPr>
              <a:tblGrid>
                <a:gridCol w="3551274">
                  <a:extLst>
                    <a:ext uri="{9D8B030D-6E8A-4147-A177-3AD203B41FA5}">
                      <a16:colId xmlns:a16="http://schemas.microsoft.com/office/drawing/2014/main" val="2846685961"/>
                    </a:ext>
                  </a:extLst>
                </a:gridCol>
                <a:gridCol w="3551274">
                  <a:extLst>
                    <a:ext uri="{9D8B030D-6E8A-4147-A177-3AD203B41FA5}">
                      <a16:colId xmlns:a16="http://schemas.microsoft.com/office/drawing/2014/main" val="1269496751"/>
                    </a:ext>
                  </a:extLst>
                </a:gridCol>
                <a:gridCol w="3551274">
                  <a:extLst>
                    <a:ext uri="{9D8B030D-6E8A-4147-A177-3AD203B41FA5}">
                      <a16:colId xmlns:a16="http://schemas.microsoft.com/office/drawing/2014/main" val="3497731115"/>
                    </a:ext>
                  </a:extLst>
                </a:gridCol>
              </a:tblGrid>
              <a:tr h="370840">
                <a:tc>
                  <a:txBody>
                    <a:bodyPr/>
                    <a:lstStyle/>
                    <a:p>
                      <a:r>
                        <a:rPr lang="en-US"/>
                        <a:t>Bing</a:t>
                      </a:r>
                    </a:p>
                  </a:txBody>
                  <a:tcPr/>
                </a:tc>
                <a:tc>
                  <a:txBody>
                    <a:bodyPr/>
                    <a:lstStyle/>
                    <a:p>
                      <a:r>
                        <a:rPr lang="en-US"/>
                        <a:t>Stable Diffusion</a:t>
                      </a:r>
                    </a:p>
                  </a:txBody>
                  <a:tcPr/>
                </a:tc>
                <a:tc>
                  <a:txBody>
                    <a:bodyPr/>
                    <a:lstStyle/>
                    <a:p>
                      <a:r>
                        <a:rPr lang="en-US"/>
                        <a:t>Canva</a:t>
                      </a:r>
                    </a:p>
                  </a:txBody>
                  <a:tcPr/>
                </a:tc>
                <a:extLst>
                  <a:ext uri="{0D108BD9-81ED-4DB2-BD59-A6C34878D82A}">
                    <a16:rowId xmlns:a16="http://schemas.microsoft.com/office/drawing/2014/main" val="1745889872"/>
                  </a:ext>
                </a:extLst>
              </a:tr>
              <a:tr h="370840">
                <a:tc>
                  <a:txBody>
                    <a:bodyPr/>
                    <a:lstStyle/>
                    <a:p>
                      <a:endParaRPr lang="en-US"/>
                    </a:p>
                  </a:txBody>
                  <a:tcPr/>
                </a:tc>
                <a:tc>
                  <a:txBody>
                    <a:bodyPr/>
                    <a:lstStyle/>
                    <a:p>
                      <a:endParaRPr lang="en-US"/>
                    </a:p>
                  </a:txBody>
                  <a:tcPr/>
                </a:tc>
                <a:tc>
                  <a:txBody>
                    <a:bodyPr/>
                    <a:lstStyle/>
                    <a:p>
                      <a:endParaRPr lang="en-US"/>
                    </a:p>
                  </a:txBody>
                  <a:tcPr/>
                </a:tc>
                <a:extLst>
                  <a:ext uri="{0D108BD9-81ED-4DB2-BD59-A6C34878D82A}">
                    <a16:rowId xmlns:a16="http://schemas.microsoft.com/office/drawing/2014/main" val="2311588914"/>
                  </a:ext>
                </a:extLst>
              </a:tr>
            </a:tbl>
          </a:graphicData>
        </a:graphic>
      </p:graphicFrame>
      <p:sp>
        <p:nvSpPr>
          <p:cNvPr id="9" name="TextBox 8">
            <a:extLst>
              <a:ext uri="{FF2B5EF4-FFF2-40B4-BE49-F238E27FC236}">
                <a16:creationId xmlns:a16="http://schemas.microsoft.com/office/drawing/2014/main" id="{B0332F8C-F333-3236-E9A9-34FFD01EAB54}"/>
              </a:ext>
            </a:extLst>
          </p:cNvPr>
          <p:cNvSpPr txBox="1"/>
          <p:nvPr/>
        </p:nvSpPr>
        <p:spPr>
          <a:xfrm>
            <a:off x="1230718" y="466977"/>
            <a:ext cx="9933467" cy="966418"/>
          </a:xfrm>
          <a:prstGeom prst="rect">
            <a:avLst/>
          </a:prstGeom>
          <a:noFill/>
        </p:spPr>
        <p:txBody>
          <a:bodyPr wrap="square">
            <a:spAutoFit/>
          </a:bodyPr>
          <a:lstStyle/>
          <a:p>
            <a:pPr marL="0" marR="0">
              <a:lnSpc>
                <a:spcPct val="107000"/>
              </a:lnSpc>
              <a:spcBef>
                <a:spcPts val="0"/>
              </a:spcBef>
              <a:spcAft>
                <a:spcPts val="0"/>
              </a:spcAft>
            </a:pP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Design a logo for the “2023 Mid-Atlantic Bar Conference” featuring a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stylized representation </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of the National Harbor </a:t>
            </a:r>
            <a:r>
              <a:rPr lang="en-US" sz="1800" err="1">
                <a:solidFill>
                  <a:srgbClr val="374151"/>
                </a:solidFill>
                <a:effectLst/>
                <a:latin typeface="Segoe UI" panose="020B0502040204020203" pitchFamily="34" charset="0"/>
                <a:ea typeface="Calibri" panose="020F0502020204030204" pitchFamily="34" charset="0"/>
                <a:cs typeface="Arial" panose="020B0604020202020204" pitchFamily="34" charset="0"/>
              </a:rPr>
              <a:t>ferris</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 wheel against a backdrop of the Chesapeake Bay sunset,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with the event's name elegantly incorporated</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10" name="Picture 9" descr="A screenshot of a screenshot of a logo&#10;&#10;Description automatically generated">
            <a:extLst>
              <a:ext uri="{FF2B5EF4-FFF2-40B4-BE49-F238E27FC236}">
                <a16:creationId xmlns:a16="http://schemas.microsoft.com/office/drawing/2014/main" id="{73EF5981-E36B-C8AA-D98D-535DAD39D690}"/>
              </a:ext>
            </a:extLst>
          </p:cNvPr>
          <p:cNvPicPr>
            <a:picLocks noChangeAspect="1"/>
          </p:cNvPicPr>
          <p:nvPr/>
        </p:nvPicPr>
        <p:blipFill>
          <a:blip r:embed="rId2"/>
          <a:stretch>
            <a:fillRect/>
          </a:stretch>
        </p:blipFill>
        <p:spPr>
          <a:xfrm>
            <a:off x="277027" y="1930477"/>
            <a:ext cx="3843133" cy="4241743"/>
          </a:xfrm>
          <a:prstGeom prst="rect">
            <a:avLst/>
          </a:prstGeom>
        </p:spPr>
      </p:pic>
      <p:pic>
        <p:nvPicPr>
          <p:cNvPr id="11" name="Picture 10" descr="A screenshot of a screenshot of a screen with a ferris wheel&#10;&#10;Description automatically generated">
            <a:extLst>
              <a:ext uri="{FF2B5EF4-FFF2-40B4-BE49-F238E27FC236}">
                <a16:creationId xmlns:a16="http://schemas.microsoft.com/office/drawing/2014/main" id="{7CF7E793-B33B-A3F0-F620-C5F449AF195B}"/>
              </a:ext>
            </a:extLst>
          </p:cNvPr>
          <p:cNvPicPr>
            <a:picLocks noChangeAspect="1"/>
          </p:cNvPicPr>
          <p:nvPr/>
        </p:nvPicPr>
        <p:blipFill>
          <a:blip r:embed="rId3"/>
          <a:stretch>
            <a:fillRect/>
          </a:stretch>
        </p:blipFill>
        <p:spPr>
          <a:xfrm>
            <a:off x="8071841" y="1930477"/>
            <a:ext cx="4024112" cy="4793051"/>
          </a:xfrm>
          <a:prstGeom prst="rect">
            <a:avLst/>
          </a:prstGeom>
        </p:spPr>
      </p:pic>
      <p:pic>
        <p:nvPicPr>
          <p:cNvPr id="12" name="Picture 11" descr="A screenshot of a website&#10;&#10;Description automatically generated">
            <a:extLst>
              <a:ext uri="{FF2B5EF4-FFF2-40B4-BE49-F238E27FC236}">
                <a16:creationId xmlns:a16="http://schemas.microsoft.com/office/drawing/2014/main" id="{5F46E313-D995-61F4-F161-40FA616B08A7}"/>
              </a:ext>
            </a:extLst>
          </p:cNvPr>
          <p:cNvPicPr>
            <a:picLocks noChangeAspect="1"/>
          </p:cNvPicPr>
          <p:nvPr/>
        </p:nvPicPr>
        <p:blipFill>
          <a:blip r:embed="rId4"/>
          <a:stretch>
            <a:fillRect/>
          </a:stretch>
        </p:blipFill>
        <p:spPr>
          <a:xfrm>
            <a:off x="4020174" y="1930477"/>
            <a:ext cx="4051667" cy="4602013"/>
          </a:xfrm>
          <a:prstGeom prst="rect">
            <a:avLst/>
          </a:prstGeom>
        </p:spPr>
      </p:pic>
    </p:spTree>
    <p:extLst>
      <p:ext uri="{BB962C8B-B14F-4D97-AF65-F5344CB8AC3E}">
        <p14:creationId xmlns:p14="http://schemas.microsoft.com/office/powerpoint/2010/main" val="2658223761"/>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extBox 8">
            <a:extLst>
              <a:ext uri="{FF2B5EF4-FFF2-40B4-BE49-F238E27FC236}">
                <a16:creationId xmlns:a16="http://schemas.microsoft.com/office/drawing/2014/main" id="{B0332F8C-F333-3236-E9A9-34FFD01EAB54}"/>
              </a:ext>
            </a:extLst>
          </p:cNvPr>
          <p:cNvSpPr txBox="1"/>
          <p:nvPr/>
        </p:nvSpPr>
        <p:spPr>
          <a:xfrm>
            <a:off x="1230718" y="466977"/>
            <a:ext cx="9933467" cy="966418"/>
          </a:xfrm>
          <a:prstGeom prst="rect">
            <a:avLst/>
          </a:prstGeom>
          <a:noFill/>
        </p:spPr>
        <p:txBody>
          <a:bodyPr wrap="square">
            <a:spAutoFit/>
          </a:bodyPr>
          <a:lstStyle/>
          <a:p>
            <a:pPr marL="0" marR="0">
              <a:lnSpc>
                <a:spcPct val="107000"/>
              </a:lnSpc>
              <a:spcBef>
                <a:spcPts val="0"/>
              </a:spcBef>
              <a:spcAft>
                <a:spcPts val="0"/>
              </a:spcAft>
            </a:pP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Design a logo for the “2023 Mid-Atlantic Bar Conference” featuring a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stylized representation </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of the National Harbor </a:t>
            </a:r>
            <a:r>
              <a:rPr lang="en-US" sz="1800" err="1">
                <a:solidFill>
                  <a:srgbClr val="374151"/>
                </a:solidFill>
                <a:effectLst/>
                <a:latin typeface="Segoe UI" panose="020B0502040204020203" pitchFamily="34" charset="0"/>
                <a:ea typeface="Calibri" panose="020F0502020204030204" pitchFamily="34" charset="0"/>
                <a:cs typeface="Arial" panose="020B0604020202020204" pitchFamily="34" charset="0"/>
              </a:rPr>
              <a:t>ferris</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 wheel against a backdrop of the Chesapeake Bay sunset, </a:t>
            </a:r>
            <a:r>
              <a:rPr lang="en-US" sz="1800">
                <a:solidFill>
                  <a:srgbClr val="374151"/>
                </a:solidFill>
                <a:effectLst/>
                <a:highlight>
                  <a:srgbClr val="FFFF00"/>
                </a:highlight>
                <a:latin typeface="Segoe UI" panose="020B0502040204020203" pitchFamily="34" charset="0"/>
                <a:ea typeface="Calibri" panose="020F0502020204030204" pitchFamily="34" charset="0"/>
                <a:cs typeface="Arial" panose="020B0604020202020204" pitchFamily="34" charset="0"/>
              </a:rPr>
              <a:t>with the event's name elegantly incorporated</a:t>
            </a:r>
            <a:r>
              <a:rPr lang="en-US" sz="1800">
                <a:solidFill>
                  <a:srgbClr val="374151"/>
                </a:solidFill>
                <a:effectLst/>
                <a:latin typeface="Segoe UI" panose="020B0502040204020203" pitchFamily="34" charset="0"/>
                <a:ea typeface="Calibri" panose="020F0502020204030204" pitchFamily="34" charset="0"/>
                <a:cs typeface="Arial" panose="020B0604020202020204" pitchFamily="34" charset="0"/>
              </a:rPr>
              <a:t>. (Canva)</a:t>
            </a:r>
            <a:endParaRPr lang="en-US" sz="1800">
              <a:effectLst/>
              <a:latin typeface="Calibri" panose="020F0502020204030204" pitchFamily="34" charset="0"/>
              <a:ea typeface="Calibri" panose="020F0502020204030204" pitchFamily="34" charset="0"/>
              <a:cs typeface="Arial" panose="020B0604020202020204" pitchFamily="34" charset="0"/>
            </a:endParaRPr>
          </a:p>
        </p:txBody>
      </p:sp>
      <p:pic>
        <p:nvPicPr>
          <p:cNvPr id="2" name="Picture 1" descr="A ferris wheel in the water with Brighton Wheel in the background&#10;&#10;Description automatically generated">
            <a:extLst>
              <a:ext uri="{FF2B5EF4-FFF2-40B4-BE49-F238E27FC236}">
                <a16:creationId xmlns:a16="http://schemas.microsoft.com/office/drawing/2014/main" id="{A99DDAEE-6826-8963-D61F-08A3D6DE730C}"/>
              </a:ext>
            </a:extLst>
          </p:cNvPr>
          <p:cNvPicPr>
            <a:picLocks noChangeAspect="1"/>
          </p:cNvPicPr>
          <p:nvPr/>
        </p:nvPicPr>
        <p:blipFill>
          <a:blip r:embed="rId2"/>
          <a:stretch>
            <a:fillRect/>
          </a:stretch>
        </p:blipFill>
        <p:spPr>
          <a:xfrm>
            <a:off x="3084698" y="1433395"/>
            <a:ext cx="5548313" cy="5496580"/>
          </a:xfrm>
          <a:prstGeom prst="rect">
            <a:avLst/>
          </a:prstGeom>
        </p:spPr>
      </p:pic>
    </p:spTree>
    <p:extLst>
      <p:ext uri="{BB962C8B-B14F-4D97-AF65-F5344CB8AC3E}">
        <p14:creationId xmlns:p14="http://schemas.microsoft.com/office/powerpoint/2010/main" val="271164331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4472681" y="1181250"/>
            <a:ext cx="6097772" cy="374077"/>
          </a:xfrm>
          <a:prstGeom prst="rect">
            <a:avLst/>
          </a:prstGeom>
          <a:noFill/>
        </p:spPr>
        <p:txBody>
          <a:bodyPr wrap="square">
            <a:spAutoFit/>
          </a:bodyPr>
          <a:lstStyle/>
          <a:p>
            <a:pPr marL="0" marR="0">
              <a:lnSpc>
                <a:spcPct val="107000"/>
              </a:lnSpc>
              <a:spcBef>
                <a:spcPts val="0"/>
              </a:spcBef>
              <a:spcAft>
                <a:spcPts val="0"/>
              </a:spcAft>
            </a:pPr>
            <a:r>
              <a:rPr lang="en-US" sz="1800">
                <a:effectLst/>
                <a:latin typeface="Times New Roman" panose="02020603050405020304" pitchFamily="18" charset="0"/>
                <a:ea typeface="Times New Roman" panose="02020603050405020304" pitchFamily="18" charset="0"/>
                <a:cs typeface="Arial" panose="020B0604020202020204" pitchFamily="34" charset="0"/>
              </a:rPr>
              <a:t>Back to a good old google image search for a reality check…</a:t>
            </a:r>
            <a:endParaRPr lang="en-US" sz="1600">
              <a:effectLst/>
              <a:latin typeface="Calibri" panose="020F0502020204030204" pitchFamily="34" charset="0"/>
              <a:ea typeface="Calibri" panose="020F0502020204030204" pitchFamily="34" charset="0"/>
              <a:cs typeface="Arial" panose="020B0604020202020204" pitchFamily="34" charset="0"/>
            </a:endParaRPr>
          </a:p>
        </p:txBody>
      </p:sp>
      <p:pic>
        <p:nvPicPr>
          <p:cNvPr id="3" name="Picture 2" descr="A screenshot of a computer&#10;&#10;Description automatically generated">
            <a:extLst>
              <a:ext uri="{FF2B5EF4-FFF2-40B4-BE49-F238E27FC236}">
                <a16:creationId xmlns:a16="http://schemas.microsoft.com/office/drawing/2014/main" id="{525F3B75-8F3D-4BC7-A604-E4F86520897B}"/>
              </a:ext>
            </a:extLst>
          </p:cNvPr>
          <p:cNvPicPr>
            <a:picLocks noChangeAspect="1"/>
          </p:cNvPicPr>
          <p:nvPr/>
        </p:nvPicPr>
        <p:blipFill>
          <a:blip r:embed="rId2"/>
          <a:stretch>
            <a:fillRect/>
          </a:stretch>
        </p:blipFill>
        <p:spPr>
          <a:xfrm>
            <a:off x="1401604" y="2008552"/>
            <a:ext cx="9388791" cy="4694396"/>
          </a:xfrm>
          <a:prstGeom prst="rect">
            <a:avLst/>
          </a:prstGeom>
        </p:spPr>
      </p:pic>
    </p:spTree>
    <p:extLst>
      <p:ext uri="{BB962C8B-B14F-4D97-AF65-F5344CB8AC3E}">
        <p14:creationId xmlns:p14="http://schemas.microsoft.com/office/powerpoint/2010/main" val="2041410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08CB54FC-0B2A-4107-9A70-958B90B765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4800"/>
              <a:t>AI and law?</a:t>
            </a:r>
          </a:p>
        </p:txBody>
      </p:sp>
      <p:pic>
        <p:nvPicPr>
          <p:cNvPr id="3" name="Picture 2">
            <a:extLst>
              <a:ext uri="{FF2B5EF4-FFF2-40B4-BE49-F238E27FC236}">
                <a16:creationId xmlns:a16="http://schemas.microsoft.com/office/drawing/2014/main" id="{FB9B2238-55A4-84CE-2F4E-95CB29CC7677}"/>
              </a:ext>
            </a:extLst>
          </p:cNvPr>
          <p:cNvPicPr>
            <a:picLocks noChangeAspect="1"/>
          </p:cNvPicPr>
          <p:nvPr/>
        </p:nvPicPr>
        <p:blipFill>
          <a:blip r:embed="rId2"/>
          <a:stretch>
            <a:fillRect/>
          </a:stretch>
        </p:blipFill>
        <p:spPr>
          <a:xfrm>
            <a:off x="643192" y="645301"/>
            <a:ext cx="5115347" cy="5247356"/>
          </a:xfrm>
          <a:prstGeom prst="rect">
            <a:avLst/>
          </a:prstGeom>
        </p:spPr>
      </p:pic>
      <p:cxnSp>
        <p:nvCxnSpPr>
          <p:cNvPr id="16" name="Straight Connector 15">
            <a:extLst>
              <a:ext uri="{FF2B5EF4-FFF2-40B4-BE49-F238E27FC236}">
                <a16:creationId xmlns:a16="http://schemas.microsoft.com/office/drawing/2014/main" id="{7855A9B5-1710-4B19-B0F1-CDFDD4ED5B7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514044" y="2246569"/>
            <a:ext cx="45720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A79F3D-C7C7-42D3-5BD4-0D6979A2B6C7}"/>
              </a:ext>
            </a:extLst>
          </p:cNvPr>
          <p:cNvSpPr txBox="1"/>
          <p:nvPr/>
        </p:nvSpPr>
        <p:spPr>
          <a:xfrm>
            <a:off x="6411684" y="2407436"/>
            <a:ext cx="5127172" cy="3461658"/>
          </a:xfrm>
          <a:prstGeom prst="rect">
            <a:avLst/>
          </a:prstGeom>
        </p:spPr>
        <p:txBody>
          <a:bodyPr vert="horz" lIns="0" tIns="45720" rIns="0" bIns="45720" rtlCol="0">
            <a:normAutofit/>
          </a:bodyPr>
          <a:lstStyle/>
          <a:p>
            <a:pPr marL="0" marR="0">
              <a:spcBef>
                <a:spcPts val="0"/>
              </a:spcBef>
              <a:spcAft>
                <a:spcPts val="600"/>
              </a:spcAft>
              <a:buFont typeface="Calibri" panose="020F0502020204030204" pitchFamily="34" charset="0"/>
            </a:pPr>
            <a:r>
              <a:rPr lang="en-US">
                <a:solidFill>
                  <a:schemeClr val="tx1">
                    <a:lumMod val="75000"/>
                    <a:lumOff val="25000"/>
                  </a:schemeClr>
                </a:solidFill>
                <a:effectLst/>
              </a:rPr>
              <a:t>Design a logo for a Conference featuring an </a:t>
            </a:r>
            <a:r>
              <a:rPr lang="en-US">
                <a:solidFill>
                  <a:schemeClr val="tx1">
                    <a:lumMod val="75000"/>
                    <a:lumOff val="25000"/>
                  </a:schemeClr>
                </a:solidFill>
                <a:effectLst/>
                <a:highlight>
                  <a:srgbClr val="FFFF00"/>
                </a:highlight>
              </a:rPr>
              <a:t>impressionist</a:t>
            </a:r>
            <a:r>
              <a:rPr lang="en-US">
                <a:solidFill>
                  <a:schemeClr val="tx1">
                    <a:lumMod val="75000"/>
                    <a:lumOff val="25000"/>
                  </a:schemeClr>
                </a:solidFill>
                <a:effectLst/>
              </a:rPr>
              <a:t> representation of the National Harbor ferris wheel against a backdrop of the Chesapeake Bay sunset. </a:t>
            </a:r>
            <a:r>
              <a:rPr lang="en-US">
                <a:solidFill>
                  <a:schemeClr val="tx1">
                    <a:lumMod val="75000"/>
                    <a:lumOff val="25000"/>
                  </a:schemeClr>
                </a:solidFill>
                <a:effectLst/>
                <a:highlight>
                  <a:srgbClr val="FFFF00"/>
                </a:highlight>
              </a:rPr>
              <a:t>Incorporate the exact text "MABC 2023".  </a:t>
            </a:r>
            <a:r>
              <a:rPr lang="en-US">
                <a:solidFill>
                  <a:schemeClr val="tx1">
                    <a:lumMod val="75000"/>
                    <a:lumOff val="25000"/>
                  </a:schemeClr>
                </a:solidFill>
                <a:effectLst/>
              </a:rPr>
              <a:t>(Canva)</a:t>
            </a:r>
          </a:p>
        </p:txBody>
      </p:sp>
      <p:sp>
        <p:nvSpPr>
          <p:cNvPr id="18" name="Rectangle 17">
            <a:extLst>
              <a:ext uri="{FF2B5EF4-FFF2-40B4-BE49-F238E27FC236}">
                <a16:creationId xmlns:a16="http://schemas.microsoft.com/office/drawing/2014/main" id="{9AA76026-5689-4584-8D93-D71D739E61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83083081"/>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11685" y="634946"/>
            <a:ext cx="5127171" cy="1450757"/>
          </a:xfrm>
        </p:spPr>
        <p:txBody>
          <a:bodyPr vert="horz" lIns="91440" tIns="45720" rIns="91440" bIns="45720" rtlCol="0" anchor="b">
            <a:normAutofit/>
          </a:bodyPr>
          <a:lstStyle/>
          <a:p>
            <a:r>
              <a:rPr lang="en-US" sz="4800"/>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6411684" y="2407436"/>
            <a:ext cx="5127172" cy="3461658"/>
          </a:xfrm>
          <a:prstGeom prst="rect">
            <a:avLst/>
          </a:prstGeom>
        </p:spPr>
        <p:txBody>
          <a:bodyPr vert="horz" lIns="0" tIns="45720" rIns="0" bIns="45720" rtlCol="0">
            <a:normAutofit/>
          </a:bodyPr>
          <a:lstStyle/>
          <a:p>
            <a:pPr marL="0" marR="0">
              <a:spcBef>
                <a:spcPts val="0"/>
              </a:spcBef>
              <a:spcAft>
                <a:spcPts val="600"/>
              </a:spcAft>
              <a:buFont typeface="Calibri" panose="020F0502020204030204" pitchFamily="34" charset="0"/>
            </a:pPr>
            <a:r>
              <a:rPr lang="en-US">
                <a:solidFill>
                  <a:schemeClr val="tx1">
                    <a:lumMod val="75000"/>
                    <a:lumOff val="25000"/>
                  </a:schemeClr>
                </a:solidFill>
                <a:effectLst/>
              </a:rPr>
              <a:t>Design a logo for a Conference featuring an </a:t>
            </a:r>
            <a:r>
              <a:rPr lang="en-US">
                <a:solidFill>
                  <a:schemeClr val="tx1">
                    <a:lumMod val="75000"/>
                    <a:lumOff val="25000"/>
                  </a:schemeClr>
                </a:solidFill>
                <a:effectLst/>
                <a:highlight>
                  <a:srgbClr val="FFFF00"/>
                </a:highlight>
              </a:rPr>
              <a:t>impressionist</a:t>
            </a:r>
            <a:r>
              <a:rPr lang="en-US">
                <a:solidFill>
                  <a:schemeClr val="tx1">
                    <a:lumMod val="75000"/>
                    <a:lumOff val="25000"/>
                  </a:schemeClr>
                </a:solidFill>
                <a:effectLst/>
              </a:rPr>
              <a:t> representation of the National Harbor </a:t>
            </a:r>
            <a:r>
              <a:rPr lang="en-US" err="1">
                <a:solidFill>
                  <a:schemeClr val="tx1">
                    <a:lumMod val="75000"/>
                    <a:lumOff val="25000"/>
                  </a:schemeClr>
                </a:solidFill>
                <a:effectLst/>
              </a:rPr>
              <a:t>ferris</a:t>
            </a:r>
            <a:r>
              <a:rPr lang="en-US">
                <a:solidFill>
                  <a:schemeClr val="tx1">
                    <a:lumMod val="75000"/>
                    <a:lumOff val="25000"/>
                  </a:schemeClr>
                </a:solidFill>
                <a:effectLst/>
              </a:rPr>
              <a:t> wheel against a backdrop of the Chesapeake Bay sunset. </a:t>
            </a:r>
            <a:r>
              <a:rPr lang="en-US">
                <a:solidFill>
                  <a:schemeClr val="tx1">
                    <a:lumMod val="75000"/>
                    <a:lumOff val="25000"/>
                  </a:schemeClr>
                </a:solidFill>
                <a:effectLst/>
                <a:highlight>
                  <a:srgbClr val="FFFF00"/>
                </a:highlight>
              </a:rPr>
              <a:t>Incorporate the exact text "MABC 2023".  </a:t>
            </a:r>
            <a:r>
              <a:rPr lang="en-US">
                <a:solidFill>
                  <a:schemeClr val="tx1">
                    <a:lumMod val="75000"/>
                    <a:lumOff val="25000"/>
                  </a:schemeClr>
                </a:solidFill>
                <a:effectLst/>
              </a:rPr>
              <a:t>(Stable Diffusion)</a:t>
            </a:r>
          </a:p>
        </p:txBody>
      </p:sp>
      <p:pic>
        <p:nvPicPr>
          <p:cNvPr id="4" name="Picture 3" descr="A screenshot of a social media post&#10;&#10;Description automatically generated">
            <a:extLst>
              <a:ext uri="{FF2B5EF4-FFF2-40B4-BE49-F238E27FC236}">
                <a16:creationId xmlns:a16="http://schemas.microsoft.com/office/drawing/2014/main" id="{D8F4A86F-9DD0-F19A-6C00-CB794D609D76}"/>
              </a:ext>
            </a:extLst>
          </p:cNvPr>
          <p:cNvPicPr>
            <a:picLocks noChangeAspect="1"/>
          </p:cNvPicPr>
          <p:nvPr/>
        </p:nvPicPr>
        <p:blipFill>
          <a:blip r:embed="rId2"/>
          <a:stretch>
            <a:fillRect/>
          </a:stretch>
        </p:blipFill>
        <p:spPr>
          <a:xfrm>
            <a:off x="315684" y="0"/>
            <a:ext cx="5780316" cy="6852246"/>
          </a:xfrm>
          <a:prstGeom prst="rect">
            <a:avLst/>
          </a:prstGeom>
        </p:spPr>
      </p:pic>
    </p:spTree>
    <p:extLst>
      <p:ext uri="{BB962C8B-B14F-4D97-AF65-F5344CB8AC3E}">
        <p14:creationId xmlns:p14="http://schemas.microsoft.com/office/powerpoint/2010/main" val="2669484249"/>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873ECEC8-0F24-45B8-950F-35FC94BCEA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2257" y="634946"/>
            <a:ext cx="3690257" cy="1450757"/>
          </a:xfrm>
        </p:spPr>
        <p:txBody>
          <a:bodyPr vert="horz" lIns="91440" tIns="45720" rIns="91440" bIns="45720" rtlCol="0" anchor="b">
            <a:normAutofit/>
          </a:bodyPr>
          <a:lstStyle/>
          <a:p>
            <a:r>
              <a:rPr lang="en-US" sz="4800"/>
              <a:t>AI and law?</a:t>
            </a:r>
          </a:p>
        </p:txBody>
      </p:sp>
      <p:cxnSp>
        <p:nvCxnSpPr>
          <p:cNvPr id="16" name="Straight Connector 15">
            <a:extLst>
              <a:ext uri="{FF2B5EF4-FFF2-40B4-BE49-F238E27FC236}">
                <a16:creationId xmlns:a16="http://schemas.microsoft.com/office/drawing/2014/main" id="{89EB8C68-FF1B-4849-867B-32D29B19F1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20797" y="2250460"/>
            <a:ext cx="34747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5" name="TextBox 4">
            <a:extLst>
              <a:ext uri="{FF2B5EF4-FFF2-40B4-BE49-F238E27FC236}">
                <a16:creationId xmlns:a16="http://schemas.microsoft.com/office/drawing/2014/main" id="{FCA79F3D-C7C7-42D3-5BD4-0D6979A2B6C7}"/>
              </a:ext>
            </a:extLst>
          </p:cNvPr>
          <p:cNvSpPr txBox="1"/>
          <p:nvPr/>
        </p:nvSpPr>
        <p:spPr>
          <a:xfrm>
            <a:off x="642257" y="2407436"/>
            <a:ext cx="3690257" cy="3461658"/>
          </a:xfrm>
          <a:prstGeom prst="rect">
            <a:avLst/>
          </a:prstGeom>
        </p:spPr>
        <p:txBody>
          <a:bodyPr vert="horz" lIns="0" tIns="45720" rIns="0" bIns="45720" rtlCol="0">
            <a:normAutofit/>
          </a:bodyPr>
          <a:lstStyle/>
          <a:p>
            <a:pPr marL="0" marR="0">
              <a:spcBef>
                <a:spcPts val="0"/>
              </a:spcBef>
              <a:spcAft>
                <a:spcPts val="600"/>
              </a:spcAft>
              <a:buFont typeface="Calibri" panose="020F0502020204030204" pitchFamily="34" charset="0"/>
            </a:pPr>
            <a:r>
              <a:rPr lang="en-US">
                <a:solidFill>
                  <a:schemeClr val="tx1">
                    <a:lumMod val="75000"/>
                    <a:lumOff val="25000"/>
                  </a:schemeClr>
                </a:solidFill>
                <a:effectLst/>
              </a:rPr>
              <a:t>Design a </a:t>
            </a:r>
            <a:r>
              <a:rPr lang="en-US">
                <a:solidFill>
                  <a:schemeClr val="tx1">
                    <a:lumMod val="75000"/>
                    <a:lumOff val="25000"/>
                  </a:schemeClr>
                </a:solidFill>
                <a:effectLst/>
                <a:highlight>
                  <a:srgbClr val="FFFF00"/>
                </a:highlight>
              </a:rPr>
              <a:t>black and white logo </a:t>
            </a:r>
            <a:r>
              <a:rPr lang="en-US">
                <a:solidFill>
                  <a:schemeClr val="tx1">
                    <a:lumMod val="75000"/>
                    <a:lumOff val="25000"/>
                  </a:schemeClr>
                </a:solidFill>
                <a:effectLst/>
              </a:rPr>
              <a:t>for a Conference in a </a:t>
            </a:r>
            <a:r>
              <a:rPr lang="en-US">
                <a:solidFill>
                  <a:schemeClr val="tx1">
                    <a:lumMod val="75000"/>
                    <a:lumOff val="25000"/>
                  </a:schemeClr>
                </a:solidFill>
                <a:effectLst/>
                <a:highlight>
                  <a:srgbClr val="FFFF00"/>
                </a:highlight>
              </a:rPr>
              <a:t>magazine illustration style</a:t>
            </a:r>
            <a:r>
              <a:rPr lang="en-US">
                <a:solidFill>
                  <a:schemeClr val="tx1">
                    <a:lumMod val="75000"/>
                    <a:lumOff val="25000"/>
                  </a:schemeClr>
                </a:solidFill>
                <a:effectLst/>
              </a:rPr>
              <a:t>.  The logo should feature a representation of the National Harbor </a:t>
            </a:r>
            <a:r>
              <a:rPr lang="en-US" err="1">
                <a:solidFill>
                  <a:schemeClr val="tx1">
                    <a:lumMod val="75000"/>
                    <a:lumOff val="25000"/>
                  </a:schemeClr>
                </a:solidFill>
                <a:effectLst/>
              </a:rPr>
              <a:t>ferris</a:t>
            </a:r>
            <a:r>
              <a:rPr lang="en-US">
                <a:solidFill>
                  <a:schemeClr val="tx1">
                    <a:lumMod val="75000"/>
                    <a:lumOff val="25000"/>
                  </a:schemeClr>
                </a:solidFill>
                <a:effectLst/>
              </a:rPr>
              <a:t> wheel against a backdrop of the Chesapeake Bay sunset. Incorporate the exact text "MABC 2023". (Stable Diffusion)</a:t>
            </a:r>
          </a:p>
        </p:txBody>
      </p:sp>
      <p:sp>
        <p:nvSpPr>
          <p:cNvPr id="18" name="Rectangle 17">
            <a:extLst>
              <a:ext uri="{FF2B5EF4-FFF2-40B4-BE49-F238E27FC236}">
                <a16:creationId xmlns:a16="http://schemas.microsoft.com/office/drawing/2014/main" id="{8B53612E-ADB2-4457-9688-89506397AF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txBody>
          <a:bodyPr/>
          <a:lstStyle/>
          <a:p>
            <a:endParaRPr lang="en-US"/>
          </a:p>
        </p:txBody>
      </p:sp>
      <p:pic>
        <p:nvPicPr>
          <p:cNvPr id="3" name="Picture 2">
            <a:extLst>
              <a:ext uri="{FF2B5EF4-FFF2-40B4-BE49-F238E27FC236}">
                <a16:creationId xmlns:a16="http://schemas.microsoft.com/office/drawing/2014/main" id="{9D988A2F-EA0E-8E87-EFD2-53A28A6456E6}"/>
              </a:ext>
            </a:extLst>
          </p:cNvPr>
          <p:cNvPicPr>
            <a:picLocks noChangeAspect="1"/>
          </p:cNvPicPr>
          <p:nvPr/>
        </p:nvPicPr>
        <p:blipFill>
          <a:blip r:embed="rId2"/>
          <a:stretch>
            <a:fillRect/>
          </a:stretch>
        </p:blipFill>
        <p:spPr>
          <a:xfrm>
            <a:off x="5728785" y="0"/>
            <a:ext cx="5820958" cy="7038623"/>
          </a:xfrm>
          <a:prstGeom prst="rect">
            <a:avLst/>
          </a:prstGeom>
        </p:spPr>
      </p:pic>
    </p:spTree>
    <p:extLst>
      <p:ext uri="{BB962C8B-B14F-4D97-AF65-F5344CB8AC3E}">
        <p14:creationId xmlns:p14="http://schemas.microsoft.com/office/powerpoint/2010/main" val="9447509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642257" y="634946"/>
            <a:ext cx="3690257" cy="1450757"/>
          </a:xfrm>
        </p:spPr>
        <p:txBody>
          <a:bodyPr vert="horz" lIns="91440" tIns="45720" rIns="91440" bIns="45720" rtlCol="0" anchor="b">
            <a:normAutofit/>
          </a:bodyPr>
          <a:lstStyle/>
          <a:p>
            <a:r>
              <a:rPr lang="en-US" sz="4800"/>
              <a:t>AI and law?</a:t>
            </a:r>
          </a:p>
        </p:txBody>
      </p:sp>
      <p:sp>
        <p:nvSpPr>
          <p:cNvPr id="5" name="TextBox 4">
            <a:extLst>
              <a:ext uri="{FF2B5EF4-FFF2-40B4-BE49-F238E27FC236}">
                <a16:creationId xmlns:a16="http://schemas.microsoft.com/office/drawing/2014/main" id="{FCA79F3D-C7C7-42D3-5BD4-0D6979A2B6C7}"/>
              </a:ext>
            </a:extLst>
          </p:cNvPr>
          <p:cNvSpPr txBox="1"/>
          <p:nvPr/>
        </p:nvSpPr>
        <p:spPr>
          <a:xfrm>
            <a:off x="642257" y="2407436"/>
            <a:ext cx="3690257" cy="3461658"/>
          </a:xfrm>
          <a:prstGeom prst="rect">
            <a:avLst/>
          </a:prstGeom>
        </p:spPr>
        <p:txBody>
          <a:bodyPr vert="horz" lIns="0" tIns="45720" rIns="0" bIns="45720" rtlCol="0">
            <a:normAutofit/>
          </a:bodyPr>
          <a:lstStyle/>
          <a:p>
            <a:pPr marL="0" marR="0">
              <a:spcBef>
                <a:spcPts val="0"/>
              </a:spcBef>
              <a:spcAft>
                <a:spcPts val="600"/>
              </a:spcAft>
              <a:buFont typeface="Calibri" panose="020F0502020204030204" pitchFamily="34" charset="0"/>
            </a:pPr>
            <a:r>
              <a:rPr lang="en-US">
                <a:solidFill>
                  <a:schemeClr val="tx1">
                    <a:lumMod val="75000"/>
                    <a:lumOff val="25000"/>
                  </a:schemeClr>
                </a:solidFill>
                <a:effectLst/>
              </a:rPr>
              <a:t>Design a </a:t>
            </a:r>
            <a:r>
              <a:rPr lang="en-US">
                <a:solidFill>
                  <a:schemeClr val="tx1">
                    <a:lumMod val="75000"/>
                    <a:lumOff val="25000"/>
                  </a:schemeClr>
                </a:solidFill>
                <a:effectLst/>
                <a:highlight>
                  <a:srgbClr val="FFFF00"/>
                </a:highlight>
              </a:rPr>
              <a:t>black and white logo </a:t>
            </a:r>
            <a:r>
              <a:rPr lang="en-US">
                <a:solidFill>
                  <a:schemeClr val="tx1">
                    <a:lumMod val="75000"/>
                    <a:lumOff val="25000"/>
                  </a:schemeClr>
                </a:solidFill>
                <a:effectLst/>
              </a:rPr>
              <a:t>for a Conference in a </a:t>
            </a:r>
            <a:r>
              <a:rPr lang="en-US">
                <a:solidFill>
                  <a:schemeClr val="tx1">
                    <a:lumMod val="75000"/>
                    <a:lumOff val="25000"/>
                  </a:schemeClr>
                </a:solidFill>
                <a:effectLst/>
                <a:highlight>
                  <a:srgbClr val="FFFF00"/>
                </a:highlight>
              </a:rPr>
              <a:t>magazine illustration style</a:t>
            </a:r>
            <a:r>
              <a:rPr lang="en-US">
                <a:solidFill>
                  <a:schemeClr val="tx1">
                    <a:lumMod val="75000"/>
                    <a:lumOff val="25000"/>
                  </a:schemeClr>
                </a:solidFill>
                <a:effectLst/>
              </a:rPr>
              <a:t>.  The logo should feature a representation of the National Harbor </a:t>
            </a:r>
            <a:r>
              <a:rPr lang="en-US" err="1">
                <a:solidFill>
                  <a:schemeClr val="tx1">
                    <a:lumMod val="75000"/>
                    <a:lumOff val="25000"/>
                  </a:schemeClr>
                </a:solidFill>
                <a:effectLst/>
              </a:rPr>
              <a:t>ferris</a:t>
            </a:r>
            <a:r>
              <a:rPr lang="en-US">
                <a:solidFill>
                  <a:schemeClr val="tx1">
                    <a:lumMod val="75000"/>
                    <a:lumOff val="25000"/>
                  </a:schemeClr>
                </a:solidFill>
                <a:effectLst/>
              </a:rPr>
              <a:t> wheel against a backdrop of the Chesapeake Bay sunset. Incorporate the exact text "MABC 2023". (Canva)</a:t>
            </a:r>
          </a:p>
        </p:txBody>
      </p:sp>
      <p:pic>
        <p:nvPicPr>
          <p:cNvPr id="4" name="Picture 3" descr="A collage of images of a ferris wheel&#10;&#10;Description automatically generated">
            <a:extLst>
              <a:ext uri="{FF2B5EF4-FFF2-40B4-BE49-F238E27FC236}">
                <a16:creationId xmlns:a16="http://schemas.microsoft.com/office/drawing/2014/main" id="{3B44B5BD-06B6-227D-CCF5-FBE3A3B08C68}"/>
              </a:ext>
            </a:extLst>
          </p:cNvPr>
          <p:cNvPicPr>
            <a:picLocks noChangeAspect="1"/>
          </p:cNvPicPr>
          <p:nvPr/>
        </p:nvPicPr>
        <p:blipFill>
          <a:blip r:embed="rId2"/>
          <a:stretch>
            <a:fillRect/>
          </a:stretch>
        </p:blipFill>
        <p:spPr>
          <a:xfrm>
            <a:off x="5256781" y="186380"/>
            <a:ext cx="6292961" cy="6434149"/>
          </a:xfrm>
          <a:prstGeom prst="rect">
            <a:avLst/>
          </a:prstGeom>
        </p:spPr>
      </p:pic>
    </p:spTree>
    <p:extLst>
      <p:ext uri="{BB962C8B-B14F-4D97-AF65-F5344CB8AC3E}">
        <p14:creationId xmlns:p14="http://schemas.microsoft.com/office/powerpoint/2010/main" val="194395141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The rise of the chatbots, or</a:t>
            </a:r>
            <a:br>
              <a:rPr lang="en-US" sz="3600">
                <a:solidFill>
                  <a:schemeClr val="tx1"/>
                </a:solidFill>
              </a:rPr>
            </a:br>
            <a:r>
              <a:rPr lang="en-US" sz="3600">
                <a:solidFill>
                  <a:schemeClr val="tx1"/>
                </a:solidFill>
              </a:rPr>
              <a:t>Talking to my computer</a:t>
            </a:r>
          </a:p>
        </p:txBody>
      </p:sp>
      <p:graphicFrame>
        <p:nvGraphicFramePr>
          <p:cNvPr id="4" name="Table 4">
            <a:extLst>
              <a:ext uri="{FF2B5EF4-FFF2-40B4-BE49-F238E27FC236}">
                <a16:creationId xmlns:a16="http://schemas.microsoft.com/office/drawing/2014/main" id="{94D8AC30-6EF0-1587-E0FC-0BBBAF063C50}"/>
              </a:ext>
            </a:extLst>
          </p:cNvPr>
          <p:cNvGraphicFramePr>
            <a:graphicFrameLocks noGrp="1"/>
          </p:cNvGraphicFramePr>
          <p:nvPr>
            <p:extLst>
              <p:ext uri="{D42A27DB-BD31-4B8C-83A1-F6EECF244321}">
                <p14:modId xmlns:p14="http://schemas.microsoft.com/office/powerpoint/2010/main" val="1316806518"/>
              </p:ext>
            </p:extLst>
          </p:nvPr>
        </p:nvGraphicFramePr>
        <p:xfrm>
          <a:off x="556660" y="1886372"/>
          <a:ext cx="11078680" cy="1559560"/>
        </p:xfrm>
        <a:graphic>
          <a:graphicData uri="http://schemas.openxmlformats.org/drawingml/2006/table">
            <a:tbl>
              <a:tblPr firstRow="1" bandRow="1">
                <a:tableStyleId>{5C22544A-7EE6-4342-B048-85BDC9FD1C3A}</a:tableStyleId>
              </a:tblPr>
              <a:tblGrid>
                <a:gridCol w="2769670">
                  <a:extLst>
                    <a:ext uri="{9D8B030D-6E8A-4147-A177-3AD203B41FA5}">
                      <a16:colId xmlns:a16="http://schemas.microsoft.com/office/drawing/2014/main" val="1619788196"/>
                    </a:ext>
                  </a:extLst>
                </a:gridCol>
                <a:gridCol w="2769670">
                  <a:extLst>
                    <a:ext uri="{9D8B030D-6E8A-4147-A177-3AD203B41FA5}">
                      <a16:colId xmlns:a16="http://schemas.microsoft.com/office/drawing/2014/main" val="1650966280"/>
                    </a:ext>
                  </a:extLst>
                </a:gridCol>
                <a:gridCol w="2769670">
                  <a:extLst>
                    <a:ext uri="{9D8B030D-6E8A-4147-A177-3AD203B41FA5}">
                      <a16:colId xmlns:a16="http://schemas.microsoft.com/office/drawing/2014/main" val="3746708220"/>
                    </a:ext>
                  </a:extLst>
                </a:gridCol>
                <a:gridCol w="2769670">
                  <a:extLst>
                    <a:ext uri="{9D8B030D-6E8A-4147-A177-3AD203B41FA5}">
                      <a16:colId xmlns:a16="http://schemas.microsoft.com/office/drawing/2014/main" val="266985567"/>
                    </a:ext>
                  </a:extLst>
                </a:gridCol>
              </a:tblGrid>
              <a:tr h="370840">
                <a:tc>
                  <a:txBody>
                    <a:bodyPr/>
                    <a:lstStyle/>
                    <a:p>
                      <a:r>
                        <a:rPr lang="en-US">
                          <a:solidFill>
                            <a:schemeClr val="bg1"/>
                          </a:solidFill>
                        </a:rPr>
                        <a:t>ChatGPT</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US">
                          <a:solidFill>
                            <a:schemeClr val="bg1"/>
                          </a:solidFill>
                          <a:hlinkClick r:id="rId3">
                            <a:extLst>
                              <a:ext uri="{A12FA001-AC4F-418D-AE19-62706E023703}">
                                <ahyp:hlinkClr xmlns:ahyp="http://schemas.microsoft.com/office/drawing/2018/hyperlinkcolor" val="tx"/>
                              </a:ext>
                            </a:extLst>
                          </a:hlinkClick>
                        </a:rPr>
                        <a:t>https://chat.openai.com</a:t>
                      </a:r>
                      <a:endParaRPr lang="en-US">
                        <a:solidFill>
                          <a:schemeClr val="bg1"/>
                        </a:solidFill>
                      </a:endParaRPr>
                    </a:p>
                    <a:p>
                      <a:endParaRPr lang="en-US"/>
                    </a:p>
                  </a:txBody>
                  <a:tcPr/>
                </a:tc>
                <a:tc>
                  <a:txBody>
                    <a:bodyPr/>
                    <a:lstStyle/>
                    <a:p>
                      <a:r>
                        <a:rPr lang="en-US"/>
                        <a:t>Bing Chat</a:t>
                      </a:r>
                    </a:p>
                    <a:p>
                      <a:r>
                        <a:rPr lang="en-US"/>
                        <a:t>https://www.bing.com &gt; Click Chat (From Edge)</a:t>
                      </a:r>
                    </a:p>
                    <a:p>
                      <a:endParaRPr lang="en-US"/>
                    </a:p>
                  </a:txBody>
                  <a:tcPr/>
                </a:tc>
                <a:tc>
                  <a:txBody>
                    <a:bodyPr/>
                    <a:lstStyle/>
                    <a:p>
                      <a:r>
                        <a:rPr lang="en-US"/>
                        <a:t>Google</a:t>
                      </a:r>
                    </a:p>
                    <a:p>
                      <a:r>
                        <a:rPr lang="en-US"/>
                        <a:t>https://bard.google.com</a:t>
                      </a:r>
                    </a:p>
                    <a:p>
                      <a:endParaRPr lang="en-US"/>
                    </a:p>
                  </a:txBody>
                  <a:tcPr/>
                </a:tc>
                <a:tc>
                  <a:txBody>
                    <a:bodyPr/>
                    <a:lstStyle/>
                    <a:p>
                      <a:r>
                        <a:rPr lang="en-US"/>
                        <a:t>Others…</a:t>
                      </a:r>
                    </a:p>
                  </a:txBody>
                  <a:tcPr/>
                </a:tc>
                <a:extLst>
                  <a:ext uri="{0D108BD9-81ED-4DB2-BD59-A6C34878D82A}">
                    <a16:rowId xmlns:a16="http://schemas.microsoft.com/office/drawing/2014/main" val="1902170323"/>
                  </a:ext>
                </a:extLst>
              </a:tr>
              <a:tr h="370840">
                <a:tc>
                  <a:txBody>
                    <a:bodyPr/>
                    <a:lstStyle/>
                    <a:p>
                      <a:endParaRPr lang="en-US"/>
                    </a:p>
                  </a:txBody>
                  <a:tcPr/>
                </a:tc>
                <a:tc>
                  <a:txBody>
                    <a:bodyPr/>
                    <a:lstStyle/>
                    <a:p>
                      <a:endParaRPr lang="en-US"/>
                    </a:p>
                  </a:txBody>
                  <a:tcPr/>
                </a:tc>
                <a:tc>
                  <a:txBody>
                    <a:bodyPr/>
                    <a:lstStyle/>
                    <a:p>
                      <a:endParaRPr lang="en-US"/>
                    </a:p>
                  </a:txBody>
                  <a:tcPr/>
                </a:tc>
                <a:tc>
                  <a:txBody>
                    <a:bodyPr/>
                    <a:lstStyle/>
                    <a:p>
                      <a:r>
                        <a:rPr lang="en-US"/>
                        <a:t>CLAUDE.AI</a:t>
                      </a:r>
                    </a:p>
                  </a:txBody>
                  <a:tcPr/>
                </a:tc>
                <a:extLst>
                  <a:ext uri="{0D108BD9-81ED-4DB2-BD59-A6C34878D82A}">
                    <a16:rowId xmlns:a16="http://schemas.microsoft.com/office/drawing/2014/main" val="722945965"/>
                  </a:ext>
                </a:extLst>
              </a:tr>
            </a:tbl>
          </a:graphicData>
        </a:graphic>
      </p:graphicFrame>
      <p:pic>
        <p:nvPicPr>
          <p:cNvPr id="5" name="Picture 4">
            <a:extLst>
              <a:ext uri="{FF2B5EF4-FFF2-40B4-BE49-F238E27FC236}">
                <a16:creationId xmlns:a16="http://schemas.microsoft.com/office/drawing/2014/main" id="{1DAA7BD7-BBF7-650C-C9E4-408B5ED79C78}"/>
              </a:ext>
            </a:extLst>
          </p:cNvPr>
          <p:cNvPicPr>
            <a:picLocks noChangeAspect="1"/>
          </p:cNvPicPr>
          <p:nvPr/>
        </p:nvPicPr>
        <p:blipFill>
          <a:blip r:embed="rId4"/>
          <a:stretch>
            <a:fillRect/>
          </a:stretch>
        </p:blipFill>
        <p:spPr>
          <a:xfrm>
            <a:off x="826544" y="2876237"/>
            <a:ext cx="2029253" cy="2432006"/>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6" name="Picture 5">
            <a:extLst>
              <a:ext uri="{FF2B5EF4-FFF2-40B4-BE49-F238E27FC236}">
                <a16:creationId xmlns:a16="http://schemas.microsoft.com/office/drawing/2014/main" id="{42C0B19C-D902-85B7-603D-616CEFB88B86}"/>
              </a:ext>
            </a:extLst>
          </p:cNvPr>
          <p:cNvPicPr>
            <a:picLocks noChangeAspect="1"/>
          </p:cNvPicPr>
          <p:nvPr/>
        </p:nvPicPr>
        <p:blipFill>
          <a:blip r:embed="rId5"/>
          <a:stretch>
            <a:fillRect/>
          </a:stretch>
        </p:blipFill>
        <p:spPr>
          <a:xfrm>
            <a:off x="3681946" y="2876237"/>
            <a:ext cx="1830622" cy="2440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7" name="Picture 6">
            <a:extLst>
              <a:ext uri="{FF2B5EF4-FFF2-40B4-BE49-F238E27FC236}">
                <a16:creationId xmlns:a16="http://schemas.microsoft.com/office/drawing/2014/main" id="{F9884183-9332-D488-90CA-AFEEB09A8603}"/>
              </a:ext>
            </a:extLst>
          </p:cNvPr>
          <p:cNvPicPr>
            <a:picLocks noChangeAspect="1"/>
          </p:cNvPicPr>
          <p:nvPr/>
        </p:nvPicPr>
        <p:blipFill>
          <a:blip r:embed="rId6"/>
          <a:stretch>
            <a:fillRect/>
          </a:stretch>
        </p:blipFill>
        <p:spPr>
          <a:xfrm>
            <a:off x="6338717" y="2867414"/>
            <a:ext cx="2312113" cy="244082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568190793"/>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9D8C0E-CE0C-F863-A768-F0F32274A85E}"/>
              </a:ext>
            </a:extLst>
          </p:cNvPr>
          <p:cNvSpPr>
            <a:spLocks noGrp="1"/>
          </p:cNvSpPr>
          <p:nvPr>
            <p:ph type="title"/>
          </p:nvPr>
        </p:nvSpPr>
        <p:spPr/>
        <p:txBody>
          <a:bodyPr/>
          <a:lstStyle/>
          <a:p>
            <a:r>
              <a:rPr lang="en-US"/>
              <a:t>Free image generation on your computer</a:t>
            </a:r>
          </a:p>
        </p:txBody>
      </p:sp>
      <p:sp>
        <p:nvSpPr>
          <p:cNvPr id="3" name="Content Placeholder 2">
            <a:extLst>
              <a:ext uri="{FF2B5EF4-FFF2-40B4-BE49-F238E27FC236}">
                <a16:creationId xmlns:a16="http://schemas.microsoft.com/office/drawing/2014/main" id="{49621849-64CE-06ED-9074-FBB638FBF01C}"/>
              </a:ext>
            </a:extLst>
          </p:cNvPr>
          <p:cNvSpPr>
            <a:spLocks noGrp="1"/>
          </p:cNvSpPr>
          <p:nvPr>
            <p:ph idx="1"/>
          </p:nvPr>
        </p:nvSpPr>
        <p:spPr/>
        <p:txBody>
          <a:bodyPr vert="horz" lIns="0" tIns="45720" rIns="0" bIns="45720" rtlCol="0" anchor="t">
            <a:normAutofit/>
          </a:bodyPr>
          <a:lstStyle/>
          <a:p>
            <a:r>
              <a:rPr lang="en-US" sz="2400" err="1">
                <a:solidFill>
                  <a:srgbClr val="131313"/>
                </a:solidFill>
                <a:ea typeface="+mn-lt"/>
                <a:cs typeface="+mn-lt"/>
              </a:rPr>
              <a:t>Fooocus</a:t>
            </a:r>
            <a:r>
              <a:rPr lang="en-US" sz="2400">
                <a:solidFill>
                  <a:srgbClr val="131313"/>
                </a:solidFill>
                <a:ea typeface="+mn-lt"/>
                <a:cs typeface="+mn-lt"/>
              </a:rPr>
              <a:t> (https://github.com/lllyasviel/Fooocus)</a:t>
            </a:r>
          </a:p>
          <a:p>
            <a:r>
              <a:rPr lang="en-US" sz="2400">
                <a:solidFill>
                  <a:srgbClr val="131313"/>
                </a:solidFill>
                <a:ea typeface="+mn-lt"/>
                <a:cs typeface="+mn-lt"/>
              </a:rPr>
              <a:t>https://www.fal.ai/models/fooocus</a:t>
            </a:r>
          </a:p>
          <a:p>
            <a:r>
              <a:rPr lang="en-US" sz="2400">
                <a:solidFill>
                  <a:srgbClr val="131313"/>
                </a:solidFill>
                <a:ea typeface="+mn-lt"/>
                <a:cs typeface="+mn-lt"/>
              </a:rPr>
              <a:t>Prompt: As the sun sets, the trees whisper, while the river gracefully meanders, reflecting beautiful colors, majestic mountains stand tall, evoking tranquility and harmony, butterflies dance in the air, the mysterious connection between sky and earth, colorful objects.</a:t>
            </a:r>
            <a:endParaRPr lang="en-US" sz="2400"/>
          </a:p>
        </p:txBody>
      </p:sp>
      <p:pic>
        <p:nvPicPr>
          <p:cNvPr id="4" name="Picture 3" descr="A lake with trees and mountains in the background&#10;&#10;Description automatically generated">
            <a:extLst>
              <a:ext uri="{FF2B5EF4-FFF2-40B4-BE49-F238E27FC236}">
                <a16:creationId xmlns:a16="http://schemas.microsoft.com/office/drawing/2014/main" id="{2B523FCB-6B31-5C59-8EE9-06A8B0F94381}"/>
              </a:ext>
            </a:extLst>
          </p:cNvPr>
          <p:cNvPicPr>
            <a:picLocks noChangeAspect="1"/>
          </p:cNvPicPr>
          <p:nvPr/>
        </p:nvPicPr>
        <p:blipFill>
          <a:blip r:embed="rId2"/>
          <a:stretch>
            <a:fillRect/>
          </a:stretch>
        </p:blipFill>
        <p:spPr>
          <a:xfrm>
            <a:off x="1590368" y="2459"/>
            <a:ext cx="8716295" cy="6779340"/>
          </a:xfrm>
          <a:prstGeom prst="rect">
            <a:avLst/>
          </a:prstGeom>
        </p:spPr>
      </p:pic>
    </p:spTree>
    <p:extLst>
      <p:ext uri="{BB962C8B-B14F-4D97-AF65-F5344CB8AC3E}">
        <p14:creationId xmlns:p14="http://schemas.microsoft.com/office/powerpoint/2010/main" val="26560182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Video </a:t>
            </a:r>
            <a:r>
              <a:rPr lang="en-US" sz="3600" b="1" u="sng">
                <a:solidFill>
                  <a:schemeClr val="tx1"/>
                </a:solidFill>
              </a:rPr>
              <a:t>creation</a:t>
            </a:r>
          </a:p>
        </p:txBody>
      </p:sp>
      <p:sp>
        <p:nvSpPr>
          <p:cNvPr id="4" name="TextBox 3">
            <a:extLst>
              <a:ext uri="{FF2B5EF4-FFF2-40B4-BE49-F238E27FC236}">
                <a16:creationId xmlns:a16="http://schemas.microsoft.com/office/drawing/2014/main" id="{2A9129D5-A547-B406-34FB-4F23F44CB19D}"/>
              </a:ext>
            </a:extLst>
          </p:cNvPr>
          <p:cNvSpPr txBox="1"/>
          <p:nvPr/>
        </p:nvSpPr>
        <p:spPr>
          <a:xfrm>
            <a:off x="1183906" y="2477137"/>
            <a:ext cx="10745823" cy="1754326"/>
          </a:xfrm>
          <a:prstGeom prst="rect">
            <a:avLst/>
          </a:prstGeom>
          <a:noFill/>
        </p:spPr>
        <p:txBody>
          <a:bodyPr wrap="square" lIns="91440" tIns="45720" rIns="91440" bIns="45720" anchor="t">
            <a:spAutoFit/>
          </a:bodyPr>
          <a:lstStyle/>
          <a:p>
            <a:r>
              <a:rPr lang="en-US" sz="3600" err="1">
                <a:ea typeface="+mn-lt"/>
                <a:cs typeface="+mn-lt"/>
              </a:rPr>
              <a:t>Synthesia</a:t>
            </a:r>
          </a:p>
          <a:p>
            <a:endParaRPr lang="en-US" sz="3600">
              <a:ea typeface="+mn-lt"/>
              <a:cs typeface="+mn-lt"/>
            </a:endParaRPr>
          </a:p>
          <a:p>
            <a:r>
              <a:rPr lang="en-US" sz="3600">
                <a:ea typeface="+mn-lt"/>
                <a:cs typeface="+mn-lt"/>
              </a:rPr>
              <a:t>https://www.onlinejudge.us/040391355937/ai</a:t>
            </a:r>
            <a:endParaRPr lang="en-US" sz="3600"/>
          </a:p>
        </p:txBody>
      </p:sp>
    </p:spTree>
    <p:extLst>
      <p:ext uri="{BB962C8B-B14F-4D97-AF65-F5344CB8AC3E}">
        <p14:creationId xmlns:p14="http://schemas.microsoft.com/office/powerpoint/2010/main" val="392889348"/>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C3A4DF-9E91-F6A3-9574-21CC4B438649}"/>
              </a:ext>
            </a:extLst>
          </p:cNvPr>
          <p:cNvSpPr>
            <a:spLocks noGrp="1"/>
          </p:cNvSpPr>
          <p:nvPr>
            <p:ph type="title"/>
          </p:nvPr>
        </p:nvSpPr>
        <p:spPr/>
        <p:txBody>
          <a:bodyPr/>
          <a:lstStyle/>
          <a:p>
            <a:r>
              <a:rPr lang="en-US"/>
              <a:t>Questions, comments, observations</a:t>
            </a:r>
          </a:p>
        </p:txBody>
      </p:sp>
      <p:pic>
        <p:nvPicPr>
          <p:cNvPr id="3" name="Picture 2" descr="A cat sitting on a car&#10;&#10;Description automatically generated">
            <a:extLst>
              <a:ext uri="{FF2B5EF4-FFF2-40B4-BE49-F238E27FC236}">
                <a16:creationId xmlns:a16="http://schemas.microsoft.com/office/drawing/2014/main" id="{20B6E153-8B4E-D356-6DD4-EA54270BC2CB}"/>
              </a:ext>
            </a:extLst>
          </p:cNvPr>
          <p:cNvPicPr>
            <a:picLocks noChangeAspect="1"/>
          </p:cNvPicPr>
          <p:nvPr/>
        </p:nvPicPr>
        <p:blipFill>
          <a:blip r:embed="rId2"/>
          <a:stretch>
            <a:fillRect/>
          </a:stretch>
        </p:blipFill>
        <p:spPr>
          <a:xfrm>
            <a:off x="4595292" y="1932317"/>
            <a:ext cx="3073303" cy="4603630"/>
          </a:xfrm>
          <a:prstGeom prst="rect">
            <a:avLst/>
          </a:prstGeom>
        </p:spPr>
      </p:pic>
    </p:spTree>
    <p:extLst>
      <p:ext uri="{BB962C8B-B14F-4D97-AF65-F5344CB8AC3E}">
        <p14:creationId xmlns:p14="http://schemas.microsoft.com/office/powerpoint/2010/main" val="417015172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Make it do my homework?</a:t>
            </a:r>
          </a:p>
        </p:txBody>
      </p:sp>
      <p:sp>
        <p:nvSpPr>
          <p:cNvPr id="5" name="TextBox 4">
            <a:extLst>
              <a:ext uri="{FF2B5EF4-FFF2-40B4-BE49-F238E27FC236}">
                <a16:creationId xmlns:a16="http://schemas.microsoft.com/office/drawing/2014/main" id="{2C655ED6-5DCC-7BBA-3775-C829D7378D05}"/>
              </a:ext>
            </a:extLst>
          </p:cNvPr>
          <p:cNvSpPr txBox="1"/>
          <p:nvPr/>
        </p:nvSpPr>
        <p:spPr>
          <a:xfrm>
            <a:off x="2009553" y="2445488"/>
            <a:ext cx="7857461" cy="1200329"/>
          </a:xfrm>
          <a:prstGeom prst="rect">
            <a:avLst/>
          </a:prstGeom>
          <a:noFill/>
        </p:spPr>
        <p:txBody>
          <a:bodyPr wrap="square">
            <a:spAutoFit/>
          </a:bodyPr>
          <a:lstStyle/>
          <a:p>
            <a:pPr algn="l"/>
            <a:r>
              <a:rPr lang="en-US" b="0" i="0">
                <a:solidFill>
                  <a:srgbClr val="050505"/>
                </a:solidFill>
                <a:effectLst/>
                <a:latin typeface="Segoe UI Historic" panose="020B0502040204020203" pitchFamily="34" charset="0"/>
              </a:rPr>
              <a:t>Claude.ai allows you to upload a PDF and then interrogate it.</a:t>
            </a:r>
          </a:p>
          <a:p>
            <a:pPr algn="l"/>
            <a:endParaRPr lang="en-US" b="0" i="0">
              <a:solidFill>
                <a:srgbClr val="050505"/>
              </a:solidFill>
              <a:effectLst/>
              <a:latin typeface="Segoe UI Historic" panose="020B0502040204020203" pitchFamily="34" charset="0"/>
            </a:endParaRPr>
          </a:p>
          <a:p>
            <a:pPr algn="l"/>
            <a:r>
              <a:rPr lang="en-US" b="0" i="0">
                <a:solidFill>
                  <a:srgbClr val="050505"/>
                </a:solidFill>
                <a:effectLst/>
                <a:latin typeface="Segoe UI Historic" panose="020B0502040204020203" pitchFamily="34" charset="0"/>
              </a:rPr>
              <a:t>This makes a helpful starting point if someone asks you for a bio and all you have is your resume.</a:t>
            </a:r>
          </a:p>
        </p:txBody>
      </p:sp>
      <p:pic>
        <p:nvPicPr>
          <p:cNvPr id="1026" name="Picture 2" descr="May be an image of text that says 'please write a 200-word word bio from the resume DP'">
            <a:extLst>
              <a:ext uri="{FF2B5EF4-FFF2-40B4-BE49-F238E27FC236}">
                <a16:creationId xmlns:a16="http://schemas.microsoft.com/office/drawing/2014/main" id="{F459E86A-DB1B-0559-01E5-24D02B949C23}"/>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9433" y="3836582"/>
            <a:ext cx="3971925" cy="609600"/>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7A6A06A-F966-F2C5-A034-FF63FFA36DEE}"/>
              </a:ext>
            </a:extLst>
          </p:cNvPr>
          <p:cNvPicPr>
            <a:picLocks noChangeAspect="1"/>
          </p:cNvPicPr>
          <p:nvPr/>
        </p:nvPicPr>
        <p:blipFill>
          <a:blip r:embed="rId3"/>
          <a:stretch>
            <a:fillRect/>
          </a:stretch>
        </p:blipFill>
        <p:spPr>
          <a:xfrm>
            <a:off x="2084712" y="4539824"/>
            <a:ext cx="7001852" cy="819264"/>
          </a:xfrm>
          <a:prstGeom prst="rect">
            <a:avLst/>
          </a:prstGeom>
        </p:spPr>
      </p:pic>
      <p:pic>
        <p:nvPicPr>
          <p:cNvPr id="11" name="Picture 10">
            <a:extLst>
              <a:ext uri="{FF2B5EF4-FFF2-40B4-BE49-F238E27FC236}">
                <a16:creationId xmlns:a16="http://schemas.microsoft.com/office/drawing/2014/main" id="{42D5F562-E4B4-FC2B-99B6-DD748CFA7516}"/>
              </a:ext>
            </a:extLst>
          </p:cNvPr>
          <p:cNvPicPr>
            <a:picLocks noChangeAspect="1"/>
          </p:cNvPicPr>
          <p:nvPr/>
        </p:nvPicPr>
        <p:blipFill>
          <a:blip r:embed="rId4"/>
          <a:stretch>
            <a:fillRect/>
          </a:stretch>
        </p:blipFill>
        <p:spPr>
          <a:xfrm>
            <a:off x="2151396" y="5548147"/>
            <a:ext cx="6935168" cy="704948"/>
          </a:xfrm>
          <a:prstGeom prst="rect">
            <a:avLst/>
          </a:prstGeom>
        </p:spPr>
      </p:pic>
    </p:spTree>
    <p:extLst>
      <p:ext uri="{BB962C8B-B14F-4D97-AF65-F5344CB8AC3E}">
        <p14:creationId xmlns:p14="http://schemas.microsoft.com/office/powerpoint/2010/main" val="911444142"/>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Asking the document a question</a:t>
            </a:r>
          </a:p>
        </p:txBody>
      </p:sp>
      <p:sp>
        <p:nvSpPr>
          <p:cNvPr id="3" name="TextBox 2">
            <a:extLst>
              <a:ext uri="{FF2B5EF4-FFF2-40B4-BE49-F238E27FC236}">
                <a16:creationId xmlns:a16="http://schemas.microsoft.com/office/drawing/2014/main" id="{562E2D75-4BE4-75D9-2B21-27B72D9C3156}"/>
              </a:ext>
            </a:extLst>
          </p:cNvPr>
          <p:cNvSpPr txBox="1"/>
          <p:nvPr/>
        </p:nvSpPr>
        <p:spPr>
          <a:xfrm>
            <a:off x="1097280" y="5681932"/>
            <a:ext cx="6097604" cy="646331"/>
          </a:xfrm>
          <a:prstGeom prst="rect">
            <a:avLst/>
          </a:prstGeom>
          <a:noFill/>
        </p:spPr>
        <p:txBody>
          <a:bodyPr wrap="square">
            <a:spAutoFit/>
          </a:bodyPr>
          <a:lstStyle/>
          <a:p>
            <a:r>
              <a:rPr lang="en-US"/>
              <a:t>Claude.ai</a:t>
            </a:r>
          </a:p>
          <a:p>
            <a:r>
              <a:rPr lang="en-US" err="1"/>
              <a:t>ChatPDF</a:t>
            </a:r>
            <a:endParaRPr lang="en-US"/>
          </a:p>
        </p:txBody>
      </p:sp>
      <p:pic>
        <p:nvPicPr>
          <p:cNvPr id="6" name="Picture 5">
            <a:extLst>
              <a:ext uri="{FF2B5EF4-FFF2-40B4-BE49-F238E27FC236}">
                <a16:creationId xmlns:a16="http://schemas.microsoft.com/office/drawing/2014/main" id="{169EAD4B-519B-D416-E47A-E0D46DFF2A67}"/>
              </a:ext>
            </a:extLst>
          </p:cNvPr>
          <p:cNvPicPr>
            <a:picLocks noChangeAspect="1"/>
          </p:cNvPicPr>
          <p:nvPr/>
        </p:nvPicPr>
        <p:blipFill>
          <a:blip r:embed="rId2"/>
          <a:stretch>
            <a:fillRect/>
          </a:stretch>
        </p:blipFill>
        <p:spPr>
          <a:xfrm>
            <a:off x="7201515" y="2058310"/>
            <a:ext cx="3954165" cy="3946787"/>
          </a:xfrm>
          <a:prstGeom prst="rect">
            <a:avLst/>
          </a:prstGeom>
        </p:spPr>
      </p:pic>
      <p:sp>
        <p:nvSpPr>
          <p:cNvPr id="7" name="TextBox 6">
            <a:extLst>
              <a:ext uri="{FF2B5EF4-FFF2-40B4-BE49-F238E27FC236}">
                <a16:creationId xmlns:a16="http://schemas.microsoft.com/office/drawing/2014/main" id="{A1EDFF52-1FD2-D6F5-D8F5-C8CFDB715327}"/>
              </a:ext>
            </a:extLst>
          </p:cNvPr>
          <p:cNvSpPr txBox="1"/>
          <p:nvPr/>
        </p:nvSpPr>
        <p:spPr>
          <a:xfrm>
            <a:off x="1344706" y="2608729"/>
            <a:ext cx="5029200" cy="369332"/>
          </a:xfrm>
          <a:prstGeom prst="rect">
            <a:avLst/>
          </a:prstGeom>
          <a:noFill/>
        </p:spPr>
        <p:txBody>
          <a:bodyPr wrap="square" rtlCol="0">
            <a:spAutoFit/>
          </a:bodyPr>
          <a:lstStyle/>
          <a:p>
            <a:r>
              <a:rPr lang="en-US"/>
              <a:t>The Maryland CLE regulation example…</a:t>
            </a:r>
          </a:p>
        </p:txBody>
      </p:sp>
    </p:spTree>
    <p:extLst>
      <p:ext uri="{BB962C8B-B14F-4D97-AF65-F5344CB8AC3E}">
        <p14:creationId xmlns:p14="http://schemas.microsoft.com/office/powerpoint/2010/main" val="197816927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Asking the document a question</a:t>
            </a:r>
          </a:p>
        </p:txBody>
      </p:sp>
      <p:sp>
        <p:nvSpPr>
          <p:cNvPr id="3" name="TextBox 2">
            <a:extLst>
              <a:ext uri="{FF2B5EF4-FFF2-40B4-BE49-F238E27FC236}">
                <a16:creationId xmlns:a16="http://schemas.microsoft.com/office/drawing/2014/main" id="{562E2D75-4BE4-75D9-2B21-27B72D9C3156}"/>
              </a:ext>
            </a:extLst>
          </p:cNvPr>
          <p:cNvSpPr txBox="1"/>
          <p:nvPr/>
        </p:nvSpPr>
        <p:spPr>
          <a:xfrm>
            <a:off x="1097280" y="5681932"/>
            <a:ext cx="6097604" cy="646331"/>
          </a:xfrm>
          <a:prstGeom prst="rect">
            <a:avLst/>
          </a:prstGeom>
          <a:noFill/>
        </p:spPr>
        <p:txBody>
          <a:bodyPr wrap="square">
            <a:spAutoFit/>
          </a:bodyPr>
          <a:lstStyle/>
          <a:p>
            <a:r>
              <a:rPr lang="en-US"/>
              <a:t>Claude.ai</a:t>
            </a:r>
          </a:p>
          <a:p>
            <a:r>
              <a:rPr lang="en-US" err="1"/>
              <a:t>ChatPDF</a:t>
            </a:r>
            <a:endParaRPr lang="en-US"/>
          </a:p>
        </p:txBody>
      </p:sp>
      <p:pic>
        <p:nvPicPr>
          <p:cNvPr id="6" name="Picture 5">
            <a:extLst>
              <a:ext uri="{FF2B5EF4-FFF2-40B4-BE49-F238E27FC236}">
                <a16:creationId xmlns:a16="http://schemas.microsoft.com/office/drawing/2014/main" id="{169EAD4B-519B-D416-E47A-E0D46DFF2A67}"/>
              </a:ext>
            </a:extLst>
          </p:cNvPr>
          <p:cNvPicPr>
            <a:picLocks noChangeAspect="1"/>
          </p:cNvPicPr>
          <p:nvPr/>
        </p:nvPicPr>
        <p:blipFill>
          <a:blip r:embed="rId2"/>
          <a:stretch>
            <a:fillRect/>
          </a:stretch>
        </p:blipFill>
        <p:spPr>
          <a:xfrm>
            <a:off x="7201515" y="2058310"/>
            <a:ext cx="3954165" cy="3946787"/>
          </a:xfrm>
          <a:prstGeom prst="rect">
            <a:avLst/>
          </a:prstGeom>
        </p:spPr>
      </p:pic>
      <p:sp>
        <p:nvSpPr>
          <p:cNvPr id="7" name="TextBox 6">
            <a:extLst>
              <a:ext uri="{FF2B5EF4-FFF2-40B4-BE49-F238E27FC236}">
                <a16:creationId xmlns:a16="http://schemas.microsoft.com/office/drawing/2014/main" id="{A1EDFF52-1FD2-D6F5-D8F5-C8CFDB715327}"/>
              </a:ext>
            </a:extLst>
          </p:cNvPr>
          <p:cNvSpPr txBox="1"/>
          <p:nvPr/>
        </p:nvSpPr>
        <p:spPr>
          <a:xfrm>
            <a:off x="1344706" y="2608729"/>
            <a:ext cx="5029200" cy="369332"/>
          </a:xfrm>
          <a:prstGeom prst="rect">
            <a:avLst/>
          </a:prstGeom>
          <a:noFill/>
        </p:spPr>
        <p:txBody>
          <a:bodyPr wrap="square" rtlCol="0">
            <a:spAutoFit/>
          </a:bodyPr>
          <a:lstStyle/>
          <a:p>
            <a:r>
              <a:rPr lang="en-US"/>
              <a:t>The Maryland CLE regulation example…</a:t>
            </a:r>
          </a:p>
        </p:txBody>
      </p:sp>
      <p:pic>
        <p:nvPicPr>
          <p:cNvPr id="5" name="Picture 4">
            <a:extLst>
              <a:ext uri="{FF2B5EF4-FFF2-40B4-BE49-F238E27FC236}">
                <a16:creationId xmlns:a16="http://schemas.microsoft.com/office/drawing/2014/main" id="{4BC6C904-9BED-A491-BA11-450AAB28713A}"/>
              </a:ext>
            </a:extLst>
          </p:cNvPr>
          <p:cNvPicPr>
            <a:picLocks noChangeAspect="1"/>
          </p:cNvPicPr>
          <p:nvPr/>
        </p:nvPicPr>
        <p:blipFill>
          <a:blip r:embed="rId3"/>
          <a:stretch>
            <a:fillRect/>
          </a:stretch>
        </p:blipFill>
        <p:spPr>
          <a:xfrm>
            <a:off x="0" y="509039"/>
            <a:ext cx="12192000" cy="5839921"/>
          </a:xfrm>
          <a:prstGeom prst="rect">
            <a:avLst/>
          </a:prstGeom>
        </p:spPr>
      </p:pic>
      <p:pic>
        <p:nvPicPr>
          <p:cNvPr id="9" name="Picture 8">
            <a:extLst>
              <a:ext uri="{FF2B5EF4-FFF2-40B4-BE49-F238E27FC236}">
                <a16:creationId xmlns:a16="http://schemas.microsoft.com/office/drawing/2014/main" id="{183DB81A-D438-6FE2-350C-51AC137624B2}"/>
              </a:ext>
            </a:extLst>
          </p:cNvPr>
          <p:cNvPicPr>
            <a:picLocks noChangeAspect="1"/>
          </p:cNvPicPr>
          <p:nvPr/>
        </p:nvPicPr>
        <p:blipFill>
          <a:blip r:embed="rId4"/>
          <a:stretch>
            <a:fillRect/>
          </a:stretch>
        </p:blipFill>
        <p:spPr>
          <a:xfrm>
            <a:off x="5221946" y="68222"/>
            <a:ext cx="3005128" cy="1887518"/>
          </a:xfrm>
          <a:prstGeom prst="ellipse">
            <a:avLst/>
          </a:prstGeom>
          <a:ln w="63500" cap="rnd">
            <a:solidFill>
              <a:srgbClr val="333333"/>
            </a:solidFill>
          </a:ln>
          <a:effectLst>
            <a:outerShdw blurRad="381000" dist="292100" dir="5400000" sx="-80000" sy="-18000" rotWithShape="0">
              <a:srgbClr val="000000">
                <a:alpha val="22000"/>
              </a:srgbClr>
            </a:outerShdw>
          </a:effectLst>
          <a:scene3d>
            <a:camera prst="orthographicFront"/>
            <a:lightRig rig="contrasting" dir="t">
              <a:rot lat="0" lon="0" rev="3000000"/>
            </a:lightRig>
          </a:scene3d>
          <a:sp3d contourW="7620">
            <a:bevelT w="95250" h="31750"/>
            <a:contourClr>
              <a:srgbClr val="333333"/>
            </a:contourClr>
          </a:sp3d>
        </p:spPr>
      </p:pic>
    </p:spTree>
    <p:extLst>
      <p:ext uri="{BB962C8B-B14F-4D97-AF65-F5344CB8AC3E}">
        <p14:creationId xmlns:p14="http://schemas.microsoft.com/office/powerpoint/2010/main" val="4163002255"/>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Title 8">
            <a:extLst>
              <a:ext uri="{FF2B5EF4-FFF2-40B4-BE49-F238E27FC236}">
                <a16:creationId xmlns:a16="http://schemas.microsoft.com/office/drawing/2014/main" id="{D6EB3832-E777-1AFD-9A68-7524D2A4D0E0}"/>
              </a:ext>
            </a:extLst>
          </p:cNvPr>
          <p:cNvSpPr>
            <a:spLocks noGrp="1"/>
          </p:cNvSpPr>
          <p:nvPr>
            <p:ph type="title"/>
          </p:nvPr>
        </p:nvSpPr>
        <p:spPr/>
        <p:txBody>
          <a:bodyPr/>
          <a:lstStyle/>
          <a:p>
            <a:endParaRPr lang="en-US"/>
          </a:p>
        </p:txBody>
      </p:sp>
      <p:pic>
        <p:nvPicPr>
          <p:cNvPr id="11" name="Picture 10">
            <a:extLst>
              <a:ext uri="{FF2B5EF4-FFF2-40B4-BE49-F238E27FC236}">
                <a16:creationId xmlns:a16="http://schemas.microsoft.com/office/drawing/2014/main" id="{2E5188DC-3691-A299-2920-61B43789CF0D}"/>
              </a:ext>
            </a:extLst>
          </p:cNvPr>
          <p:cNvPicPr>
            <a:picLocks noChangeAspect="1"/>
          </p:cNvPicPr>
          <p:nvPr/>
        </p:nvPicPr>
        <p:blipFill>
          <a:blip r:embed="rId2"/>
          <a:stretch>
            <a:fillRect/>
          </a:stretch>
        </p:blipFill>
        <p:spPr>
          <a:xfrm>
            <a:off x="1662750" y="609656"/>
            <a:ext cx="8866499" cy="4298519"/>
          </a:xfrm>
          <a:prstGeom prst="rect">
            <a:avLst/>
          </a:prstGeom>
        </p:spPr>
      </p:pic>
    </p:spTree>
    <p:extLst>
      <p:ext uri="{BB962C8B-B14F-4D97-AF65-F5344CB8AC3E}">
        <p14:creationId xmlns:p14="http://schemas.microsoft.com/office/powerpoint/2010/main" val="94698930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9" name="Picture 8" descr="A screenshot of a computer&#10;&#10;Description automatically generated">
            <a:extLst>
              <a:ext uri="{FF2B5EF4-FFF2-40B4-BE49-F238E27FC236}">
                <a16:creationId xmlns:a16="http://schemas.microsoft.com/office/drawing/2014/main" id="{FCC28EC1-28DC-8327-B576-7BD0BCA6BE59}"/>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878775" y="0"/>
            <a:ext cx="8434449" cy="6858000"/>
          </a:xfrm>
          <a:prstGeom prst="rect">
            <a:avLst/>
          </a:prstGeom>
        </p:spPr>
      </p:pic>
    </p:spTree>
    <p:extLst>
      <p:ext uri="{BB962C8B-B14F-4D97-AF65-F5344CB8AC3E}">
        <p14:creationId xmlns:p14="http://schemas.microsoft.com/office/powerpoint/2010/main" val="2886034020"/>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A9886462-4BFF-7595-E333-B4779D992990}"/>
              </a:ext>
            </a:extLst>
          </p:cNvPr>
          <p:cNvPicPr>
            <a:picLocks noChangeAspect="1"/>
          </p:cNvPicPr>
          <p:nvPr/>
        </p:nvPicPr>
        <p:blipFill rotWithShape="1">
          <a:blip r:embed="rId2">
            <a:extLst>
              <a:ext uri="{28A0092B-C50C-407E-A947-70E740481C1C}">
                <a14:useLocalDpi xmlns:a14="http://schemas.microsoft.com/office/drawing/2010/main" val="0"/>
              </a:ext>
            </a:extLst>
          </a:blip>
          <a:srcRect b="50000"/>
          <a:stretch/>
        </p:blipFill>
        <p:spPr>
          <a:xfrm>
            <a:off x="1036320" y="105845"/>
            <a:ext cx="10571107" cy="6465552"/>
          </a:xfrm>
          <a:prstGeom prst="rect">
            <a:avLst/>
          </a:prstGeom>
        </p:spPr>
      </p:pic>
      <p:sp>
        <p:nvSpPr>
          <p:cNvPr id="2" name="Oval 1">
            <a:extLst>
              <a:ext uri="{FF2B5EF4-FFF2-40B4-BE49-F238E27FC236}">
                <a16:creationId xmlns:a16="http://schemas.microsoft.com/office/drawing/2014/main" id="{EB2FA3B3-7243-533E-4FAE-8B5C7C3096E7}"/>
              </a:ext>
            </a:extLst>
          </p:cNvPr>
          <p:cNvSpPr/>
          <p:nvPr/>
        </p:nvSpPr>
        <p:spPr>
          <a:xfrm>
            <a:off x="7714593" y="105845"/>
            <a:ext cx="2228193" cy="8400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61830926"/>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A9886462-4BFF-7595-E333-B4779D992990}"/>
              </a:ext>
            </a:extLst>
          </p:cNvPr>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912680" y="179775"/>
            <a:ext cx="10624895" cy="6498450"/>
          </a:xfrm>
          <a:prstGeom prst="rect">
            <a:avLst/>
          </a:prstGeom>
        </p:spPr>
      </p:pic>
      <p:sp>
        <p:nvSpPr>
          <p:cNvPr id="2" name="Oval 1">
            <a:extLst>
              <a:ext uri="{FF2B5EF4-FFF2-40B4-BE49-F238E27FC236}">
                <a16:creationId xmlns:a16="http://schemas.microsoft.com/office/drawing/2014/main" id="{48603A37-6CF1-4CC7-CADF-A77B80292E9D}"/>
              </a:ext>
            </a:extLst>
          </p:cNvPr>
          <p:cNvSpPr/>
          <p:nvPr/>
        </p:nvSpPr>
        <p:spPr>
          <a:xfrm>
            <a:off x="7714593" y="105845"/>
            <a:ext cx="2228193" cy="8400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862182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Talking to my computer</a:t>
            </a:r>
          </a:p>
        </p:txBody>
      </p:sp>
      <p:sp>
        <p:nvSpPr>
          <p:cNvPr id="3" name="TextBox 2">
            <a:extLst>
              <a:ext uri="{FF2B5EF4-FFF2-40B4-BE49-F238E27FC236}">
                <a16:creationId xmlns:a16="http://schemas.microsoft.com/office/drawing/2014/main" id="{562E2D75-4BE4-75D9-2B21-27B72D9C3156}"/>
              </a:ext>
            </a:extLst>
          </p:cNvPr>
          <p:cNvSpPr txBox="1"/>
          <p:nvPr/>
        </p:nvSpPr>
        <p:spPr>
          <a:xfrm>
            <a:off x="1097280" y="5315730"/>
            <a:ext cx="6097604" cy="923330"/>
          </a:xfrm>
          <a:prstGeom prst="rect">
            <a:avLst/>
          </a:prstGeom>
          <a:noFill/>
        </p:spPr>
        <p:txBody>
          <a:bodyPr wrap="square">
            <a:spAutoFit/>
          </a:bodyPr>
          <a:lstStyle/>
          <a:p>
            <a:r>
              <a:rPr lang="en-US"/>
              <a:t>Audience</a:t>
            </a:r>
          </a:p>
          <a:p>
            <a:r>
              <a:rPr lang="en-US"/>
              <a:t>Tone/style (e.g., toning back an angry letter)</a:t>
            </a:r>
          </a:p>
          <a:p>
            <a:r>
              <a:rPr lang="en-US"/>
              <a:t>Generate an email telling X that Y</a:t>
            </a:r>
          </a:p>
        </p:txBody>
      </p:sp>
      <p:pic>
        <p:nvPicPr>
          <p:cNvPr id="8" name="Picture 7">
            <a:extLst>
              <a:ext uri="{FF2B5EF4-FFF2-40B4-BE49-F238E27FC236}">
                <a16:creationId xmlns:a16="http://schemas.microsoft.com/office/drawing/2014/main" id="{5CA40D24-7F00-150D-BA61-701BDC05F8AC}"/>
              </a:ext>
            </a:extLst>
          </p:cNvPr>
          <p:cNvPicPr>
            <a:picLocks noChangeAspect="1"/>
          </p:cNvPicPr>
          <p:nvPr/>
        </p:nvPicPr>
        <p:blipFill>
          <a:blip r:embed="rId3"/>
          <a:stretch>
            <a:fillRect/>
          </a:stretch>
        </p:blipFill>
        <p:spPr>
          <a:xfrm>
            <a:off x="2777833" y="2228270"/>
            <a:ext cx="5921336" cy="1976747"/>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pic>
        <p:nvPicPr>
          <p:cNvPr id="9" name="Picture 8">
            <a:extLst>
              <a:ext uri="{FF2B5EF4-FFF2-40B4-BE49-F238E27FC236}">
                <a16:creationId xmlns:a16="http://schemas.microsoft.com/office/drawing/2014/main" id="{31E3D4F2-8511-32C3-EDC2-BAB49D077E8A}"/>
              </a:ext>
            </a:extLst>
          </p:cNvPr>
          <p:cNvPicPr>
            <a:picLocks noChangeAspect="1"/>
          </p:cNvPicPr>
          <p:nvPr/>
        </p:nvPicPr>
        <p:blipFill>
          <a:blip r:embed="rId4"/>
          <a:stretch>
            <a:fillRect/>
          </a:stretch>
        </p:blipFill>
        <p:spPr>
          <a:xfrm>
            <a:off x="3607967" y="3332805"/>
            <a:ext cx="6434647" cy="2141652"/>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1164992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3" name="Picture 2" descr="A screenshot of a phone&#10;&#10;Description automatically generated">
            <a:extLst>
              <a:ext uri="{FF2B5EF4-FFF2-40B4-BE49-F238E27FC236}">
                <a16:creationId xmlns:a16="http://schemas.microsoft.com/office/drawing/2014/main" id="{B735133B-2E26-B914-8A81-5C6FECCB64FE}"/>
              </a:ext>
            </a:extLst>
          </p:cNvPr>
          <p:cNvPicPr>
            <a:picLocks noChangeAspect="1"/>
          </p:cNvPicPr>
          <p:nvPr/>
        </p:nvPicPr>
        <p:blipFill rotWithShape="1">
          <a:blip r:embed="rId2">
            <a:extLst>
              <a:ext uri="{28A0092B-C50C-407E-A947-70E740481C1C}">
                <a14:useLocalDpi xmlns:a14="http://schemas.microsoft.com/office/drawing/2010/main" val="0"/>
              </a:ext>
            </a:extLst>
          </a:blip>
          <a:srcRect b="49608"/>
          <a:stretch/>
        </p:blipFill>
        <p:spPr>
          <a:xfrm>
            <a:off x="216881" y="94129"/>
            <a:ext cx="9172002" cy="5688106"/>
          </a:xfrm>
          <a:prstGeom prst="rect">
            <a:avLst/>
          </a:prstGeom>
        </p:spPr>
      </p:pic>
      <p:pic>
        <p:nvPicPr>
          <p:cNvPr id="4" name="Picture 3" descr="A screenshot of a phone&#10;&#10;Description automatically generated">
            <a:extLst>
              <a:ext uri="{FF2B5EF4-FFF2-40B4-BE49-F238E27FC236}">
                <a16:creationId xmlns:a16="http://schemas.microsoft.com/office/drawing/2014/main" id="{DFCF48A0-AA7A-0EB0-FBB1-367EA1BBC2F8}"/>
              </a:ext>
            </a:extLst>
          </p:cNvPr>
          <p:cNvPicPr>
            <a:picLocks noChangeAspect="1"/>
          </p:cNvPicPr>
          <p:nvPr/>
        </p:nvPicPr>
        <p:blipFill rotWithShape="1">
          <a:blip r:embed="rId2">
            <a:extLst>
              <a:ext uri="{28A0092B-C50C-407E-A947-70E740481C1C}">
                <a14:useLocalDpi xmlns:a14="http://schemas.microsoft.com/office/drawing/2010/main" val="0"/>
              </a:ext>
            </a:extLst>
          </a:blip>
          <a:srcRect t="49490"/>
          <a:stretch/>
        </p:blipFill>
        <p:spPr>
          <a:xfrm>
            <a:off x="3381422" y="3124017"/>
            <a:ext cx="9172002" cy="5701383"/>
          </a:xfrm>
          <a:prstGeom prst="rect">
            <a:avLst/>
          </a:prstGeom>
        </p:spPr>
      </p:pic>
      <p:sp>
        <p:nvSpPr>
          <p:cNvPr id="2" name="Oval 1">
            <a:extLst>
              <a:ext uri="{FF2B5EF4-FFF2-40B4-BE49-F238E27FC236}">
                <a16:creationId xmlns:a16="http://schemas.microsoft.com/office/drawing/2014/main" id="{A73983B0-B076-8355-A0C3-D83B70FA624A}"/>
              </a:ext>
            </a:extLst>
          </p:cNvPr>
          <p:cNvSpPr/>
          <p:nvPr/>
        </p:nvSpPr>
        <p:spPr>
          <a:xfrm>
            <a:off x="1765737" y="286603"/>
            <a:ext cx="2228193" cy="8400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Oval 5">
            <a:extLst>
              <a:ext uri="{FF2B5EF4-FFF2-40B4-BE49-F238E27FC236}">
                <a16:creationId xmlns:a16="http://schemas.microsoft.com/office/drawing/2014/main" id="{2570E885-5385-D705-9009-7D34B9CA8D77}"/>
              </a:ext>
            </a:extLst>
          </p:cNvPr>
          <p:cNvSpPr/>
          <p:nvPr/>
        </p:nvSpPr>
        <p:spPr>
          <a:xfrm>
            <a:off x="6096000" y="3378901"/>
            <a:ext cx="2228193" cy="840086"/>
          </a:xfrm>
          <a:prstGeom prst="ellipse">
            <a:avLst/>
          </a:prstGeom>
          <a:no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11913109"/>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6" name="Picture 5">
            <a:extLst>
              <a:ext uri="{FF2B5EF4-FFF2-40B4-BE49-F238E27FC236}">
                <a16:creationId xmlns:a16="http://schemas.microsoft.com/office/drawing/2014/main" id="{B5F641AA-B765-63D6-7744-BF3E71CEF24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4275" y="2665208"/>
            <a:ext cx="11363463" cy="1161850"/>
          </a:xfrm>
          <a:prstGeom prst="rect">
            <a:avLst/>
          </a:prstGeom>
        </p:spPr>
      </p:pic>
    </p:spTree>
    <p:extLst>
      <p:ext uri="{BB962C8B-B14F-4D97-AF65-F5344CB8AC3E}">
        <p14:creationId xmlns:p14="http://schemas.microsoft.com/office/powerpoint/2010/main" val="99675865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p:txBody>
          <a:bodyPr/>
          <a:lstStyle/>
          <a:p>
            <a:endParaRPr lang="en-US"/>
          </a:p>
        </p:txBody>
      </p:sp>
      <p:pic>
        <p:nvPicPr>
          <p:cNvPr id="2" name="Picture 1">
            <a:extLst>
              <a:ext uri="{FF2B5EF4-FFF2-40B4-BE49-F238E27FC236}">
                <a16:creationId xmlns:a16="http://schemas.microsoft.com/office/drawing/2014/main" id="{60CD7F9C-0F3C-3214-9867-9F15D661C7B1}"/>
              </a:ext>
            </a:extLst>
          </p:cNvPr>
          <p:cNvPicPr>
            <a:picLocks noChangeAspect="1"/>
          </p:cNvPicPr>
          <p:nvPr/>
        </p:nvPicPr>
        <p:blipFill>
          <a:blip r:embed="rId2"/>
          <a:stretch>
            <a:fillRect/>
          </a:stretch>
        </p:blipFill>
        <p:spPr>
          <a:xfrm>
            <a:off x="1467977" y="150413"/>
            <a:ext cx="9504823" cy="6557173"/>
          </a:xfrm>
          <a:prstGeom prst="rect">
            <a:avLst/>
          </a:prstGeom>
        </p:spPr>
      </p:pic>
    </p:spTree>
    <p:extLst>
      <p:ext uri="{BB962C8B-B14F-4D97-AF65-F5344CB8AC3E}">
        <p14:creationId xmlns:p14="http://schemas.microsoft.com/office/powerpoint/2010/main" val="191768272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pic>
        <p:nvPicPr>
          <p:cNvPr id="7" name="Picture 6" descr="People Discussing">
            <a:extLst>
              <a:ext uri="{FF2B5EF4-FFF2-40B4-BE49-F238E27FC236}">
                <a16:creationId xmlns:a16="http://schemas.microsoft.com/office/drawing/2014/main" id="{0C71CC0E-AAEA-F62B-3074-BBAB9BA03DAB}"/>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r="6250" b="6250"/>
          <a:stretch/>
        </p:blipFill>
        <p:spPr>
          <a:xfrm>
            <a:off x="-3047" y="10"/>
            <a:ext cx="12191999" cy="6857990"/>
          </a:xfrm>
          <a:prstGeom prst="rect">
            <a:avLst/>
          </a:prstGeom>
        </p:spPr>
      </p:pic>
      <p:sp>
        <p:nvSpPr>
          <p:cNvPr id="15" name="Rectangle 14">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7602"/>
            <a:ext cx="12191999" cy="3162146"/>
          </a:xfrm>
          <a:prstGeom prst="rect">
            <a:avLst/>
          </a:prstGeom>
          <a:gradFill flip="none" rotWithShape="1">
            <a:gsLst>
              <a:gs pos="0">
                <a:schemeClr val="tx1">
                  <a:alpha val="0"/>
                </a:schemeClr>
              </a:gs>
              <a:gs pos="25000">
                <a:srgbClr val="000000">
                  <a:alpha val="15000"/>
                </a:srgbClr>
              </a:gs>
              <a:gs pos="75000">
                <a:srgbClr val="000000">
                  <a:alpha val="15000"/>
                </a:srgbClr>
              </a:gs>
              <a:gs pos="50000">
                <a:schemeClr val="tx1">
                  <a:alpha val="30000"/>
                </a:schemeClr>
              </a:gs>
              <a:gs pos="100000">
                <a:schemeClr val="tx1">
                  <a:alpha val="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a:xfrm>
            <a:off x="1097280" y="325549"/>
            <a:ext cx="10058400" cy="3663755"/>
          </a:xfrm>
          <a:effectLst>
            <a:outerShdw blurRad="50800" dist="38100" dir="2700000" algn="tl" rotWithShape="0">
              <a:prstClr val="black">
                <a:alpha val="40000"/>
              </a:prstClr>
            </a:outerShdw>
          </a:effectLst>
        </p:spPr>
        <p:txBody>
          <a:bodyPr vert="horz" lIns="91440" tIns="45720" rIns="91440" bIns="45720" rtlCol="0" anchor="b">
            <a:normAutofit/>
          </a:bodyPr>
          <a:lstStyle/>
          <a:p>
            <a:pPr algn="ctr"/>
            <a:r>
              <a:rPr lang="en-US" sz="3600">
                <a:solidFill>
                  <a:schemeClr val="bg1"/>
                </a:solidFill>
              </a:rPr>
              <a:t>AI, explain the law to me</a:t>
            </a:r>
          </a:p>
        </p:txBody>
      </p:sp>
      <p:cxnSp>
        <p:nvCxnSpPr>
          <p:cNvPr id="17" name="Straight Connector 16">
            <a:extLst>
              <a:ext uri="{FF2B5EF4-FFF2-40B4-BE49-F238E27FC236}">
                <a16:creationId xmlns:a16="http://schemas.microsoft.com/office/drawing/2014/main" id="{34E5597F-CE67-4085-9548-E6A8036DA3B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393881" y="4035362"/>
            <a:ext cx="5404237" cy="0"/>
          </a:xfrm>
          <a:prstGeom prst="line">
            <a:avLst/>
          </a:prstGeom>
          <a:ln>
            <a:solidFill>
              <a:schemeClr val="bg1"/>
            </a:solidFill>
          </a:ln>
          <a:effectLst>
            <a:outerShdw blurRad="50800" dist="38100" dir="2700000" algn="t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pic>
        <p:nvPicPr>
          <p:cNvPr id="3" name="Picture 2" descr="A diagram of a flowchart&#10;&#10;Description automatically generated">
            <a:extLst>
              <a:ext uri="{FF2B5EF4-FFF2-40B4-BE49-F238E27FC236}">
                <a16:creationId xmlns:a16="http://schemas.microsoft.com/office/drawing/2014/main" id="{733BDD95-68A9-E42D-09B7-7825847C906D}"/>
              </a:ext>
            </a:extLst>
          </p:cNvPr>
          <p:cNvPicPr>
            <a:picLocks noChangeAspect="1"/>
          </p:cNvPicPr>
          <p:nvPr/>
        </p:nvPicPr>
        <p:blipFill>
          <a:blip r:embed="rId5"/>
          <a:stretch>
            <a:fillRect/>
          </a:stretch>
        </p:blipFill>
        <p:spPr>
          <a:xfrm>
            <a:off x="51759" y="223657"/>
            <a:ext cx="12002218" cy="6640723"/>
          </a:xfrm>
          <a:prstGeom prst="rect">
            <a:avLst/>
          </a:prstGeom>
        </p:spPr>
      </p:pic>
    </p:spTree>
    <p:extLst>
      <p:ext uri="{BB962C8B-B14F-4D97-AF65-F5344CB8AC3E}">
        <p14:creationId xmlns:p14="http://schemas.microsoft.com/office/powerpoint/2010/main" val="29455737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a:solidFill>
                  <a:schemeClr val="tx1">
                    <a:lumMod val="85000"/>
                    <a:lumOff val="15000"/>
                  </a:schemeClr>
                </a:solidFill>
              </a:rPr>
              <a:t>pll.ferretit.ai</a:t>
            </a:r>
          </a:p>
        </p:txBody>
      </p:sp>
      <p:pic>
        <p:nvPicPr>
          <p:cNvPr id="3" name="Picture 2" descr="A screenshot of a questionnaire&#10;&#10;Description automatically generated">
            <a:extLst>
              <a:ext uri="{FF2B5EF4-FFF2-40B4-BE49-F238E27FC236}">
                <a16:creationId xmlns:a16="http://schemas.microsoft.com/office/drawing/2014/main" id="{E2E1F651-EE02-8727-D27B-92217EF29C73}"/>
              </a:ext>
            </a:extLst>
          </p:cNvPr>
          <p:cNvPicPr>
            <a:picLocks noChangeAspect="1"/>
          </p:cNvPicPr>
          <p:nvPr/>
        </p:nvPicPr>
        <p:blipFill>
          <a:blip r:embed="rId2"/>
          <a:stretch>
            <a:fillRect/>
          </a:stretch>
        </p:blipFill>
        <p:spPr>
          <a:xfrm>
            <a:off x="116415" y="808850"/>
            <a:ext cx="8019272" cy="4759749"/>
          </a:xfrm>
          <a:prstGeom prst="rect">
            <a:avLst/>
          </a:prstGeom>
        </p:spPr>
      </p:pic>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277625112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a:solidFill>
                  <a:schemeClr val="tx1">
                    <a:lumMod val="85000"/>
                    <a:lumOff val="15000"/>
                  </a:schemeClr>
                </a:solidFill>
              </a:rPr>
              <a:t>pll.ferretit.ai</a:t>
            </a:r>
          </a:p>
        </p:txBody>
      </p:sp>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descr="A screenshot of a questionnaire&#10;&#10;Description automatically generated">
            <a:extLst>
              <a:ext uri="{FF2B5EF4-FFF2-40B4-BE49-F238E27FC236}">
                <a16:creationId xmlns:a16="http://schemas.microsoft.com/office/drawing/2014/main" id="{2D786B43-1F47-EFA1-F9B1-0B14B54255CE}"/>
              </a:ext>
            </a:extLst>
          </p:cNvPr>
          <p:cNvPicPr>
            <a:picLocks noChangeAspect="1"/>
          </p:cNvPicPr>
          <p:nvPr/>
        </p:nvPicPr>
        <p:blipFill>
          <a:blip r:embed="rId2"/>
          <a:stretch>
            <a:fillRect/>
          </a:stretch>
        </p:blipFill>
        <p:spPr>
          <a:xfrm>
            <a:off x="526211" y="928875"/>
            <a:ext cx="6740105" cy="4856476"/>
          </a:xfrm>
          <a:prstGeom prst="rect">
            <a:avLst/>
          </a:prstGeom>
        </p:spPr>
      </p:pic>
    </p:spTree>
    <p:extLst>
      <p:ext uri="{BB962C8B-B14F-4D97-AF65-F5344CB8AC3E}">
        <p14:creationId xmlns:p14="http://schemas.microsoft.com/office/powerpoint/2010/main" val="2642983020"/>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a:solidFill>
                  <a:schemeClr val="tx1">
                    <a:lumMod val="85000"/>
                    <a:lumOff val="15000"/>
                  </a:schemeClr>
                </a:solidFill>
              </a:rPr>
              <a:t>pll.ferretit.ai</a:t>
            </a:r>
          </a:p>
        </p:txBody>
      </p:sp>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2" name="Picture 1" descr="A screenshot of a questionnaire&#10;&#10;Description automatically generated">
            <a:extLst>
              <a:ext uri="{FF2B5EF4-FFF2-40B4-BE49-F238E27FC236}">
                <a16:creationId xmlns:a16="http://schemas.microsoft.com/office/drawing/2014/main" id="{2D786B43-1F47-EFA1-F9B1-0B14B54255CE}"/>
              </a:ext>
            </a:extLst>
          </p:cNvPr>
          <p:cNvPicPr>
            <a:picLocks noChangeAspect="1"/>
          </p:cNvPicPr>
          <p:nvPr/>
        </p:nvPicPr>
        <p:blipFill>
          <a:blip r:embed="rId2"/>
          <a:stretch>
            <a:fillRect/>
          </a:stretch>
        </p:blipFill>
        <p:spPr>
          <a:xfrm>
            <a:off x="526211" y="928875"/>
            <a:ext cx="6740105" cy="4856476"/>
          </a:xfrm>
          <a:prstGeom prst="rect">
            <a:avLst/>
          </a:prstGeom>
        </p:spPr>
      </p:pic>
    </p:spTree>
    <p:extLst>
      <p:ext uri="{BB962C8B-B14F-4D97-AF65-F5344CB8AC3E}">
        <p14:creationId xmlns:p14="http://schemas.microsoft.com/office/powerpoint/2010/main" val="353255868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9">
            <a:extLst>
              <a:ext uri="{FF2B5EF4-FFF2-40B4-BE49-F238E27FC236}">
                <a16:creationId xmlns:a16="http://schemas.microsoft.com/office/drawing/2014/main" id="{39E3965E-AC41-4711-9D10-E25ABB132D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2" name="Straight Connector 11">
            <a:extLst>
              <a:ext uri="{FF2B5EF4-FFF2-40B4-BE49-F238E27FC236}">
                <a16:creationId xmlns:a16="http://schemas.microsoft.com/office/drawing/2014/main" id="{1F5DC8C3-BA5F-4EED-BB9A-A14272BD82A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207658" y="4474741"/>
            <a:ext cx="987552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4" name="Rectangle 13">
            <a:extLst>
              <a:ext uri="{FF2B5EF4-FFF2-40B4-BE49-F238E27FC236}">
                <a16:creationId xmlns:a16="http://schemas.microsoft.com/office/drawing/2014/main" id="{33428ACC-71EC-4171-9527-10983BA6B4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itle 4">
            <a:extLst>
              <a:ext uri="{FF2B5EF4-FFF2-40B4-BE49-F238E27FC236}">
                <a16:creationId xmlns:a16="http://schemas.microsoft.com/office/drawing/2014/main" id="{1A0FF650-CB5D-79DF-3E86-C5EC282A7E26}"/>
              </a:ext>
            </a:extLst>
          </p:cNvPr>
          <p:cNvSpPr>
            <a:spLocks noGrp="1"/>
          </p:cNvSpPr>
          <p:nvPr>
            <p:ph type="title"/>
          </p:nvPr>
        </p:nvSpPr>
        <p:spPr>
          <a:xfrm>
            <a:off x="8141110" y="639098"/>
            <a:ext cx="3401961" cy="3494790"/>
          </a:xfrm>
        </p:spPr>
        <p:txBody>
          <a:bodyPr vert="horz" lIns="91440" tIns="45720" rIns="91440" bIns="45720" rtlCol="0" anchor="b">
            <a:normAutofit/>
          </a:bodyPr>
          <a:lstStyle/>
          <a:p>
            <a:r>
              <a:rPr lang="en-US">
                <a:solidFill>
                  <a:schemeClr val="tx1">
                    <a:lumMod val="85000"/>
                    <a:lumOff val="15000"/>
                  </a:schemeClr>
                </a:solidFill>
              </a:rPr>
              <a:t>pll.ferretit.ai</a:t>
            </a:r>
          </a:p>
        </p:txBody>
      </p:sp>
      <p:cxnSp>
        <p:nvCxnSpPr>
          <p:cNvPr id="16" name="Straight Connector 15">
            <a:extLst>
              <a:ext uri="{FF2B5EF4-FFF2-40B4-BE49-F238E27FC236}">
                <a16:creationId xmlns:a16="http://schemas.microsoft.com/office/drawing/2014/main" id="{BA22713B-ABB6-4391-97F9-0449A2B9B66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209305" y="4294754"/>
            <a:ext cx="320040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8D4480B4-953D-41FA-9052-09AB3A026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pic>
        <p:nvPicPr>
          <p:cNvPr id="3" name="Picture 2" descr="A screenshot of a computer&#10;&#10;Description automatically generated">
            <a:extLst>
              <a:ext uri="{FF2B5EF4-FFF2-40B4-BE49-F238E27FC236}">
                <a16:creationId xmlns:a16="http://schemas.microsoft.com/office/drawing/2014/main" id="{CF8C0C28-38B9-7AEB-111B-A10F9D2D4C5E}"/>
              </a:ext>
            </a:extLst>
          </p:cNvPr>
          <p:cNvPicPr>
            <a:picLocks noChangeAspect="1"/>
          </p:cNvPicPr>
          <p:nvPr/>
        </p:nvPicPr>
        <p:blipFill>
          <a:blip r:embed="rId2"/>
          <a:stretch>
            <a:fillRect/>
          </a:stretch>
        </p:blipFill>
        <p:spPr>
          <a:xfrm>
            <a:off x="324929" y="1920092"/>
            <a:ext cx="7545237" cy="3017816"/>
          </a:xfrm>
          <a:prstGeom prst="rect">
            <a:avLst/>
          </a:prstGeom>
        </p:spPr>
      </p:pic>
    </p:spTree>
    <p:extLst>
      <p:ext uri="{BB962C8B-B14F-4D97-AF65-F5344CB8AC3E}">
        <p14:creationId xmlns:p14="http://schemas.microsoft.com/office/powerpoint/2010/main" val="3246277367"/>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Give a presentation in five minutes!</a:t>
            </a:r>
          </a:p>
        </p:txBody>
      </p:sp>
      <p:sp>
        <p:nvSpPr>
          <p:cNvPr id="3" name="TextBox 2">
            <a:extLst>
              <a:ext uri="{FF2B5EF4-FFF2-40B4-BE49-F238E27FC236}">
                <a16:creationId xmlns:a16="http://schemas.microsoft.com/office/drawing/2014/main" id="{77D4B34C-286A-1395-6F4C-10797266DB57}"/>
              </a:ext>
            </a:extLst>
          </p:cNvPr>
          <p:cNvSpPr txBox="1"/>
          <p:nvPr/>
        </p:nvSpPr>
        <p:spPr>
          <a:xfrm>
            <a:off x="1097280" y="5681932"/>
            <a:ext cx="6097604" cy="369332"/>
          </a:xfrm>
          <a:prstGeom prst="rect">
            <a:avLst/>
          </a:prstGeom>
          <a:noFill/>
        </p:spPr>
        <p:txBody>
          <a:bodyPr wrap="square">
            <a:spAutoFit/>
          </a:bodyPr>
          <a:lstStyle/>
          <a:p>
            <a:r>
              <a:rPr lang="en-US" err="1"/>
              <a:t>Gamma.app</a:t>
            </a:r>
            <a:endParaRPr lang="en-US"/>
          </a:p>
        </p:txBody>
      </p:sp>
      <p:pic>
        <p:nvPicPr>
          <p:cNvPr id="5" name="Picture 4">
            <a:extLst>
              <a:ext uri="{FF2B5EF4-FFF2-40B4-BE49-F238E27FC236}">
                <a16:creationId xmlns:a16="http://schemas.microsoft.com/office/drawing/2014/main" id="{37DDB4DB-1E5F-34B0-55B4-909CD91F35FD}"/>
              </a:ext>
            </a:extLst>
          </p:cNvPr>
          <p:cNvPicPr>
            <a:picLocks noChangeAspect="1"/>
          </p:cNvPicPr>
          <p:nvPr/>
        </p:nvPicPr>
        <p:blipFill>
          <a:blip r:embed="rId2"/>
          <a:stretch>
            <a:fillRect/>
          </a:stretch>
        </p:blipFill>
        <p:spPr>
          <a:xfrm>
            <a:off x="3328601" y="2217864"/>
            <a:ext cx="5534797" cy="4353533"/>
          </a:xfrm>
          <a:prstGeom prst="rect">
            <a:avLst/>
          </a:prstGeom>
        </p:spPr>
      </p:pic>
    </p:spTree>
    <p:extLst>
      <p:ext uri="{BB962C8B-B14F-4D97-AF65-F5344CB8AC3E}">
        <p14:creationId xmlns:p14="http://schemas.microsoft.com/office/powerpoint/2010/main" val="514264450"/>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Give a presentation in five minutes!</a:t>
            </a:r>
          </a:p>
        </p:txBody>
      </p:sp>
      <p:sp>
        <p:nvSpPr>
          <p:cNvPr id="3" name="TextBox 2">
            <a:extLst>
              <a:ext uri="{FF2B5EF4-FFF2-40B4-BE49-F238E27FC236}">
                <a16:creationId xmlns:a16="http://schemas.microsoft.com/office/drawing/2014/main" id="{77D4B34C-286A-1395-6F4C-10797266DB57}"/>
              </a:ext>
            </a:extLst>
          </p:cNvPr>
          <p:cNvSpPr txBox="1"/>
          <p:nvPr/>
        </p:nvSpPr>
        <p:spPr>
          <a:xfrm>
            <a:off x="1097280" y="5681932"/>
            <a:ext cx="6097604" cy="369332"/>
          </a:xfrm>
          <a:prstGeom prst="rect">
            <a:avLst/>
          </a:prstGeom>
          <a:noFill/>
        </p:spPr>
        <p:txBody>
          <a:bodyPr wrap="square">
            <a:spAutoFit/>
          </a:bodyPr>
          <a:lstStyle/>
          <a:p>
            <a:r>
              <a:rPr lang="en-US" err="1"/>
              <a:t>Gamma.app</a:t>
            </a:r>
            <a:endParaRPr lang="en-US"/>
          </a:p>
        </p:txBody>
      </p:sp>
      <p:pic>
        <p:nvPicPr>
          <p:cNvPr id="6" name="Picture 5">
            <a:extLst>
              <a:ext uri="{FF2B5EF4-FFF2-40B4-BE49-F238E27FC236}">
                <a16:creationId xmlns:a16="http://schemas.microsoft.com/office/drawing/2014/main" id="{B5D7E8E4-9446-1B65-DFC6-D770381C34BB}"/>
              </a:ext>
            </a:extLst>
          </p:cNvPr>
          <p:cNvPicPr>
            <a:picLocks noChangeAspect="1"/>
          </p:cNvPicPr>
          <p:nvPr/>
        </p:nvPicPr>
        <p:blipFill>
          <a:blip r:embed="rId2"/>
          <a:stretch>
            <a:fillRect/>
          </a:stretch>
        </p:blipFill>
        <p:spPr>
          <a:xfrm>
            <a:off x="0" y="641791"/>
            <a:ext cx="12192000" cy="5574417"/>
          </a:xfrm>
          <a:prstGeom prst="rect">
            <a:avLst/>
          </a:prstGeom>
        </p:spPr>
      </p:pic>
    </p:spTree>
    <p:extLst>
      <p:ext uri="{BB962C8B-B14F-4D97-AF65-F5344CB8AC3E}">
        <p14:creationId xmlns:p14="http://schemas.microsoft.com/office/powerpoint/2010/main" val="201539077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 name="Rectangle 10">
            <a:extLst>
              <a:ext uri="{FF2B5EF4-FFF2-40B4-BE49-F238E27FC236}">
                <a16:creationId xmlns:a16="http://schemas.microsoft.com/office/drawing/2014/main" id="{416A0E3C-60E6-4F39-BC55-5F7C224E1F7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5" y="6400800"/>
            <a:ext cx="12188825"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cxnSp>
        <p:nvCxnSpPr>
          <p:cNvPr id="13" name="Straight Connector 12">
            <a:extLst>
              <a:ext uri="{FF2B5EF4-FFF2-40B4-BE49-F238E27FC236}">
                <a16:creationId xmlns:a16="http://schemas.microsoft.com/office/drawing/2014/main" id="{C5025DAC-8B93-4160-B017-3A274A5828C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193532" y="1897380"/>
            <a:ext cx="9966960" cy="0"/>
          </a:xfrm>
          <a:prstGeom prst="line">
            <a:avLst/>
          </a:prstGeom>
          <a:ln w="12700">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useBgFill="1">
        <p:nvSpPr>
          <p:cNvPr id="15" name="Rectangle 14">
            <a:extLst>
              <a:ext uri="{FF2B5EF4-FFF2-40B4-BE49-F238E27FC236}">
                <a16:creationId xmlns:a16="http://schemas.microsoft.com/office/drawing/2014/main" id="{F64BBAA4-C62B-4146-B49F-FE4CC4655E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1"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a:xfrm>
            <a:off x="878911" y="643468"/>
            <a:ext cx="6131489" cy="1674180"/>
          </a:xfrm>
        </p:spPr>
        <p:txBody>
          <a:bodyPr vert="horz" lIns="91440" tIns="45720" rIns="91440" bIns="45720" rtlCol="0" anchor="b">
            <a:normAutofit/>
          </a:bodyPr>
          <a:lstStyle/>
          <a:p>
            <a:r>
              <a:rPr lang="en-US" sz="4000" dirty="0"/>
              <a:t>Talking to my computer:</a:t>
            </a:r>
            <a:br>
              <a:rPr lang="en-US" sz="4000" dirty="0"/>
            </a:br>
            <a:r>
              <a:rPr lang="en-US" sz="4000" dirty="0"/>
              <a:t>Drafting content, fast</a:t>
            </a:r>
          </a:p>
        </p:txBody>
      </p:sp>
      <p:cxnSp>
        <p:nvCxnSpPr>
          <p:cNvPr id="17" name="Straight Connector 16">
            <a:extLst>
              <a:ext uri="{FF2B5EF4-FFF2-40B4-BE49-F238E27FC236}">
                <a16:creationId xmlns:a16="http://schemas.microsoft.com/office/drawing/2014/main" id="{EEB57AA8-F021-480C-A9E2-F8991331361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962164" y="2478513"/>
            <a:ext cx="292608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4" name="TextBox 3">
            <a:extLst>
              <a:ext uri="{FF2B5EF4-FFF2-40B4-BE49-F238E27FC236}">
                <a16:creationId xmlns:a16="http://schemas.microsoft.com/office/drawing/2014/main" id="{6115F0DE-7D2A-9217-FC18-800B9C67E726}"/>
              </a:ext>
            </a:extLst>
          </p:cNvPr>
          <p:cNvSpPr txBox="1"/>
          <p:nvPr/>
        </p:nvSpPr>
        <p:spPr>
          <a:xfrm>
            <a:off x="858064" y="2639380"/>
            <a:ext cx="6750989" cy="3229714"/>
          </a:xfrm>
          <a:prstGeom prst="rect">
            <a:avLst/>
          </a:prstGeom>
        </p:spPr>
        <p:txBody>
          <a:bodyPr vert="horz" lIns="0" tIns="45720" rIns="0" bIns="45720" rtlCol="0">
            <a:noAutofit/>
          </a:bodyPr>
          <a:lstStyle/>
          <a:p>
            <a:pPr>
              <a:lnSpc>
                <a:spcPct val="90000"/>
              </a:lnSpc>
              <a:spcAft>
                <a:spcPts val="600"/>
              </a:spcAft>
              <a:buFont typeface="Calibri" panose="020F0502020204030204" pitchFamily="34" charset="0"/>
            </a:pPr>
            <a:r>
              <a:rPr lang="en-US" sz="2400" b="0" i="0" dirty="0">
                <a:solidFill>
                  <a:schemeClr val="tx1">
                    <a:lumMod val="75000"/>
                    <a:lumOff val="25000"/>
                  </a:schemeClr>
                </a:solidFill>
                <a:effectLst/>
              </a:rPr>
              <a:t>You run a paid </a:t>
            </a:r>
            <a:r>
              <a:rPr lang="en-US" sz="2400" b="0" i="0" dirty="0">
                <a:solidFill>
                  <a:schemeClr val="tx1">
                    <a:lumMod val="75000"/>
                    <a:lumOff val="25000"/>
                  </a:schemeClr>
                </a:solidFill>
                <a:effectLst/>
                <a:highlight>
                  <a:srgbClr val="FFFF00"/>
                </a:highlight>
              </a:rPr>
              <a:t>membership-based professional association </a:t>
            </a:r>
            <a:r>
              <a:rPr lang="en-US" sz="2400" b="0" i="0" dirty="0">
                <a:solidFill>
                  <a:schemeClr val="tx1">
                    <a:lumMod val="75000"/>
                    <a:lumOff val="25000"/>
                  </a:schemeClr>
                </a:solidFill>
                <a:effectLst/>
              </a:rPr>
              <a:t>for lawyers. Write a </a:t>
            </a:r>
            <a:r>
              <a:rPr lang="en-US" sz="2400" b="0" i="0" dirty="0">
                <a:solidFill>
                  <a:schemeClr val="tx1">
                    <a:lumMod val="75000"/>
                    <a:lumOff val="25000"/>
                  </a:schemeClr>
                </a:solidFill>
                <a:effectLst/>
                <a:highlight>
                  <a:srgbClr val="00FF00"/>
                </a:highlight>
              </a:rPr>
              <a:t>telephone script to be used by an intern </a:t>
            </a:r>
            <a:r>
              <a:rPr lang="en-US" sz="2400" b="0" i="0" dirty="0">
                <a:solidFill>
                  <a:schemeClr val="tx1">
                    <a:lumMod val="75000"/>
                    <a:lumOff val="25000"/>
                  </a:schemeClr>
                </a:solidFill>
                <a:effectLst/>
              </a:rPr>
              <a:t>to help them make calls to lawyers who have not renewed their membership. The script should include full back and forth conversation between the intern and the lawyer. The lawyer will </a:t>
            </a:r>
            <a:r>
              <a:rPr lang="en-US" sz="2400" b="0" i="0" dirty="0">
                <a:solidFill>
                  <a:schemeClr val="tx1">
                    <a:lumMod val="75000"/>
                    <a:lumOff val="25000"/>
                  </a:schemeClr>
                </a:solidFill>
                <a:effectLst/>
                <a:highlight>
                  <a:srgbClr val="00FFFF"/>
                </a:highlight>
              </a:rPr>
              <a:t>present at least five common objections </a:t>
            </a:r>
            <a:r>
              <a:rPr lang="en-US" sz="2400" b="0" i="0" dirty="0">
                <a:solidFill>
                  <a:schemeClr val="tx1">
                    <a:lumMod val="75000"/>
                    <a:lumOff val="25000"/>
                  </a:schemeClr>
                </a:solidFill>
                <a:effectLst/>
              </a:rPr>
              <a:t>to renewing the membership, and the intern will provide polite, effective responses to convince the lawyer to renew.</a:t>
            </a:r>
            <a:endParaRPr lang="en-US" sz="2400" dirty="0">
              <a:solidFill>
                <a:schemeClr val="tx1">
                  <a:lumMod val="75000"/>
                  <a:lumOff val="25000"/>
                </a:schemeClr>
              </a:solidFill>
            </a:endParaRPr>
          </a:p>
        </p:txBody>
      </p:sp>
      <p:pic>
        <p:nvPicPr>
          <p:cNvPr id="6" name="Graphic 7" descr="Speaker Phone">
            <a:extLst>
              <a:ext uri="{FF2B5EF4-FFF2-40B4-BE49-F238E27FC236}">
                <a16:creationId xmlns:a16="http://schemas.microsoft.com/office/drawing/2014/main" id="{C7AC9A60-52E5-DB23-8D1A-666662C7439C}"/>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7609053" y="1653280"/>
            <a:ext cx="3551439" cy="3551439"/>
          </a:xfrm>
          <a:prstGeom prst="rect">
            <a:avLst/>
          </a:prstGeom>
        </p:spPr>
      </p:pic>
      <p:sp>
        <p:nvSpPr>
          <p:cNvPr id="19" name="Rectangle 18">
            <a:extLst>
              <a:ext uri="{FF2B5EF4-FFF2-40B4-BE49-F238E27FC236}">
                <a16:creationId xmlns:a16="http://schemas.microsoft.com/office/drawing/2014/main" id="{6BF36B24-6632-4516-9692-731462896C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6400800"/>
            <a:ext cx="12192000" cy="457200"/>
          </a:xfrm>
          <a:prstGeom prst="rect">
            <a:avLst/>
          </a:prstGeom>
          <a:solidFill>
            <a:srgbClr val="262626"/>
          </a:solidFill>
          <a:ln>
            <a:noFill/>
          </a:ln>
        </p:spPr>
        <p:style>
          <a:lnRef idx="2">
            <a:schemeClr val="accent1">
              <a:shade val="50000"/>
            </a:schemeClr>
          </a:lnRef>
          <a:fillRef idx="1">
            <a:schemeClr val="accent1"/>
          </a:fillRef>
          <a:effectRef idx="0">
            <a:schemeClr val="accent1"/>
          </a:effectRef>
          <a:fontRef idx="minor">
            <a:schemeClr val="lt1"/>
          </a:fontRef>
        </p:style>
      </p:sp>
    </p:spTree>
    <p:extLst>
      <p:ext uri="{BB962C8B-B14F-4D97-AF65-F5344CB8AC3E}">
        <p14:creationId xmlns:p14="http://schemas.microsoft.com/office/powerpoint/2010/main" val="4062132753"/>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A2DFD8-C1E8-50B6-5DDF-F93A4E22DE46}"/>
              </a:ext>
            </a:extLst>
          </p:cNvPr>
          <p:cNvSpPr>
            <a:spLocks noGrp="1"/>
          </p:cNvSpPr>
          <p:nvPr>
            <p:ph type="title"/>
          </p:nvPr>
        </p:nvSpPr>
        <p:spPr/>
        <p:txBody>
          <a:bodyPr vert="horz" lIns="91440" tIns="45720" rIns="91440" bIns="45720" rtlCol="0" anchor="b">
            <a:normAutofit/>
          </a:bodyPr>
          <a:lstStyle/>
          <a:p>
            <a:r>
              <a:rPr lang="en-US" sz="3600">
                <a:solidFill>
                  <a:schemeClr val="tx1"/>
                </a:solidFill>
              </a:rPr>
              <a:t>Give a presentation in five minutes!</a:t>
            </a:r>
          </a:p>
        </p:txBody>
      </p:sp>
      <p:sp>
        <p:nvSpPr>
          <p:cNvPr id="3" name="TextBox 2">
            <a:extLst>
              <a:ext uri="{FF2B5EF4-FFF2-40B4-BE49-F238E27FC236}">
                <a16:creationId xmlns:a16="http://schemas.microsoft.com/office/drawing/2014/main" id="{77D4B34C-286A-1395-6F4C-10797266DB57}"/>
              </a:ext>
            </a:extLst>
          </p:cNvPr>
          <p:cNvSpPr txBox="1"/>
          <p:nvPr/>
        </p:nvSpPr>
        <p:spPr>
          <a:xfrm>
            <a:off x="134471" y="5177117"/>
            <a:ext cx="11846858" cy="646331"/>
          </a:xfrm>
          <a:prstGeom prst="rect">
            <a:avLst/>
          </a:prstGeom>
          <a:noFill/>
        </p:spPr>
        <p:txBody>
          <a:bodyPr wrap="square">
            <a:spAutoFit/>
          </a:bodyPr>
          <a:lstStyle/>
          <a:p>
            <a:r>
              <a:rPr lang="en-US"/>
              <a:t>“This is a presentation for leaders of various legal bar associations in the mid-Atlantic region of the US.  The topic is using AI and other technologies to benefit bar associations.”</a:t>
            </a:r>
          </a:p>
        </p:txBody>
      </p:sp>
      <p:pic>
        <p:nvPicPr>
          <p:cNvPr id="6" name="Picture 5" descr="A screenshot of a computer&#10;&#10;Description automatically generated">
            <a:extLst>
              <a:ext uri="{FF2B5EF4-FFF2-40B4-BE49-F238E27FC236}">
                <a16:creationId xmlns:a16="http://schemas.microsoft.com/office/drawing/2014/main" id="{BE8D45A1-E331-4765-BF1A-470E6E83A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0480" y="0"/>
            <a:ext cx="12192000" cy="5045835"/>
          </a:xfrm>
          <a:prstGeom prst="rect">
            <a:avLst/>
          </a:prstGeom>
        </p:spPr>
      </p:pic>
      <p:pic>
        <p:nvPicPr>
          <p:cNvPr id="8" name="Picture 7">
            <a:extLst>
              <a:ext uri="{FF2B5EF4-FFF2-40B4-BE49-F238E27FC236}">
                <a16:creationId xmlns:a16="http://schemas.microsoft.com/office/drawing/2014/main" id="{E54B11F1-3990-4FA9-610E-FAF9F8A99565}"/>
              </a:ext>
            </a:extLst>
          </p:cNvPr>
          <p:cNvPicPr>
            <a:picLocks noChangeAspect="1"/>
          </p:cNvPicPr>
          <p:nvPr/>
        </p:nvPicPr>
        <p:blipFill>
          <a:blip r:embed="rId3"/>
          <a:stretch>
            <a:fillRect/>
          </a:stretch>
        </p:blipFill>
        <p:spPr>
          <a:xfrm>
            <a:off x="3174203" y="2023963"/>
            <a:ext cx="9634291" cy="2878169"/>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Tree>
    <p:extLst>
      <p:ext uri="{BB962C8B-B14F-4D97-AF65-F5344CB8AC3E}">
        <p14:creationId xmlns:p14="http://schemas.microsoft.com/office/powerpoint/2010/main" val="2443569445"/>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77D4B34C-286A-1395-6F4C-10797266DB57}"/>
              </a:ext>
            </a:extLst>
          </p:cNvPr>
          <p:cNvSpPr txBox="1"/>
          <p:nvPr/>
        </p:nvSpPr>
        <p:spPr>
          <a:xfrm>
            <a:off x="1097280" y="5681932"/>
            <a:ext cx="6097604" cy="369332"/>
          </a:xfrm>
          <a:prstGeom prst="rect">
            <a:avLst/>
          </a:prstGeom>
          <a:noFill/>
        </p:spPr>
        <p:txBody>
          <a:bodyPr wrap="square">
            <a:spAutoFit/>
          </a:bodyPr>
          <a:lstStyle/>
          <a:p>
            <a:r>
              <a:rPr lang="en-US" err="1"/>
              <a:t>Gamma.app</a:t>
            </a:r>
            <a:endParaRPr lang="en-US"/>
          </a:p>
        </p:txBody>
      </p:sp>
      <p:pic>
        <p:nvPicPr>
          <p:cNvPr id="6" name="Picture 5">
            <a:extLst>
              <a:ext uri="{FF2B5EF4-FFF2-40B4-BE49-F238E27FC236}">
                <a16:creationId xmlns:a16="http://schemas.microsoft.com/office/drawing/2014/main" id="{1CADEF4F-B4FB-D962-1C97-B8D4BB5F64E5}"/>
              </a:ext>
            </a:extLst>
          </p:cNvPr>
          <p:cNvPicPr>
            <a:picLocks noChangeAspect="1"/>
          </p:cNvPicPr>
          <p:nvPr/>
        </p:nvPicPr>
        <p:blipFill>
          <a:blip r:embed="rId2"/>
          <a:stretch>
            <a:fillRect/>
          </a:stretch>
        </p:blipFill>
        <p:spPr>
          <a:xfrm>
            <a:off x="2892182" y="170995"/>
            <a:ext cx="2962688" cy="6516009"/>
          </a:xfrm>
          <a:prstGeom prst="rect">
            <a:avLst/>
          </a:prstGeom>
        </p:spPr>
      </p:pic>
      <p:sp>
        <p:nvSpPr>
          <p:cNvPr id="8" name="Title 7">
            <a:extLst>
              <a:ext uri="{FF2B5EF4-FFF2-40B4-BE49-F238E27FC236}">
                <a16:creationId xmlns:a16="http://schemas.microsoft.com/office/drawing/2014/main" id="{5FED0FF3-D12B-358A-549F-6CC7D6C4D7D8}"/>
              </a:ext>
            </a:extLst>
          </p:cNvPr>
          <p:cNvSpPr>
            <a:spLocks noGrp="1"/>
          </p:cNvSpPr>
          <p:nvPr>
            <p:ph type="title"/>
          </p:nvPr>
        </p:nvSpPr>
        <p:spPr/>
        <p:txBody>
          <a:bodyPr/>
          <a:lstStyle/>
          <a:p>
            <a:endParaRPr lang="en-US"/>
          </a:p>
        </p:txBody>
      </p:sp>
      <p:pic>
        <p:nvPicPr>
          <p:cNvPr id="10" name="Picture 9">
            <a:extLst>
              <a:ext uri="{FF2B5EF4-FFF2-40B4-BE49-F238E27FC236}">
                <a16:creationId xmlns:a16="http://schemas.microsoft.com/office/drawing/2014/main" id="{558A982E-12C5-EB42-4133-E37B46323F2F}"/>
              </a:ext>
            </a:extLst>
          </p:cNvPr>
          <p:cNvPicPr>
            <a:picLocks noChangeAspect="1"/>
          </p:cNvPicPr>
          <p:nvPr/>
        </p:nvPicPr>
        <p:blipFill>
          <a:blip r:embed="rId3"/>
          <a:stretch>
            <a:fillRect/>
          </a:stretch>
        </p:blipFill>
        <p:spPr>
          <a:xfrm>
            <a:off x="6066316" y="170995"/>
            <a:ext cx="2981741" cy="6582694"/>
          </a:xfrm>
          <a:prstGeom prst="rect">
            <a:avLst/>
          </a:prstGeom>
        </p:spPr>
      </p:pic>
    </p:spTree>
    <p:extLst>
      <p:ext uri="{BB962C8B-B14F-4D97-AF65-F5344CB8AC3E}">
        <p14:creationId xmlns:p14="http://schemas.microsoft.com/office/powerpoint/2010/main" val="2848452337"/>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sp>
        <p:nvSpPr>
          <p:cNvPr id="4" name="Text 2"/>
          <p:cNvSpPr/>
          <p:nvPr/>
        </p:nvSpPr>
        <p:spPr>
          <a:xfrm>
            <a:off x="5266333" y="1242020"/>
            <a:ext cx="6231334" cy="2082998"/>
          </a:xfrm>
          <a:prstGeom prst="rect">
            <a:avLst/>
          </a:prstGeom>
          <a:noFill/>
          <a:ln/>
        </p:spPr>
        <p:txBody>
          <a:bodyPr wrap="square" rtlCol="0" anchor="t"/>
          <a:lstStyle/>
          <a:p>
            <a:pPr>
              <a:lnSpc>
                <a:spcPts val="5467"/>
              </a:lnSpc>
            </a:pPr>
            <a:r>
              <a:rPr lang="en-US" sz="4374" b="1">
                <a:solidFill>
                  <a:srgbClr val="101014"/>
                </a:solidFill>
                <a:latin typeface="Playfair Display" pitchFamily="34" charset="0"/>
                <a:ea typeface="Playfair Display" pitchFamily="34" charset="-122"/>
                <a:cs typeface="Playfair Display" pitchFamily="34" charset="-120"/>
              </a:rPr>
              <a:t>Transforming Legal Bar Associations with AI and Technology</a:t>
            </a:r>
            <a:endParaRPr lang="en-US" sz="4374"/>
          </a:p>
        </p:txBody>
      </p:sp>
      <p:sp>
        <p:nvSpPr>
          <p:cNvPr id="5" name="Text 3"/>
          <p:cNvSpPr/>
          <p:nvPr/>
        </p:nvSpPr>
        <p:spPr>
          <a:xfrm>
            <a:off x="5266333" y="3602732"/>
            <a:ext cx="6231334" cy="1480840"/>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Legal bar associations need to embrace AI and other technologies to increase efficiency and stay ahead of the competition. In this presentation, we’ll explore the most promising uses of AI and technology in association offices, how to market services to lawyers using AI, and what training staff requires to stay up-to-date.</a:t>
            </a:r>
            <a:endParaRPr lang="en-US" sz="1458"/>
          </a:p>
        </p:txBody>
      </p:sp>
      <p:sp>
        <p:nvSpPr>
          <p:cNvPr id="6" name="Shape 4"/>
          <p:cNvSpPr/>
          <p:nvPr/>
        </p:nvSpPr>
        <p:spPr>
          <a:xfrm>
            <a:off x="5266333" y="5305723"/>
            <a:ext cx="296168" cy="296168"/>
          </a:xfrm>
          <a:prstGeom prst="roundRect">
            <a:avLst>
              <a:gd name="adj" fmla="val 25726039"/>
            </a:avLst>
          </a:prstGeom>
          <a:noFill/>
          <a:ln w="7620">
            <a:solidFill>
              <a:srgbClr val="FFFFFF"/>
            </a:solidFill>
            <a:prstDash val="solid"/>
          </a:ln>
        </p:spPr>
      </p:sp>
      <p:pic>
        <p:nvPicPr>
          <p:cNvPr id="7" name="Image 0" descr="preencoded.png"/>
          <p:cNvPicPr>
            <a:picLocks noChangeAspect="1"/>
          </p:cNvPicPr>
          <p:nvPr/>
        </p:nvPicPr>
        <p:blipFill>
          <a:blip r:embed="rId3"/>
          <a:stretch>
            <a:fillRect/>
          </a:stretch>
        </p:blipFill>
        <p:spPr>
          <a:xfrm>
            <a:off x="5272683" y="5312073"/>
            <a:ext cx="283468" cy="283468"/>
          </a:xfrm>
          <a:prstGeom prst="rect">
            <a:avLst/>
          </a:prstGeom>
        </p:spPr>
      </p:pic>
      <p:sp>
        <p:nvSpPr>
          <p:cNvPr id="8" name="Text 5"/>
          <p:cNvSpPr/>
          <p:nvPr/>
        </p:nvSpPr>
        <p:spPr>
          <a:xfrm>
            <a:off x="5655072" y="5291832"/>
            <a:ext cx="1847850" cy="324048"/>
          </a:xfrm>
          <a:prstGeom prst="rect">
            <a:avLst/>
          </a:prstGeom>
          <a:noFill/>
          <a:ln/>
        </p:spPr>
        <p:txBody>
          <a:bodyPr wrap="none" rtlCol="0" anchor="t"/>
          <a:lstStyle/>
          <a:p>
            <a:pPr>
              <a:lnSpc>
                <a:spcPts val="2552"/>
              </a:lnSpc>
            </a:pPr>
            <a:r>
              <a:rPr lang="en-US" sz="1822" b="1">
                <a:solidFill>
                  <a:srgbClr val="39393C"/>
                </a:solidFill>
                <a:latin typeface="Open Sans" pitchFamily="34" charset="0"/>
                <a:ea typeface="Open Sans" pitchFamily="34" charset="-122"/>
                <a:cs typeface="Open Sans" pitchFamily="34" charset="-120"/>
              </a:rPr>
              <a:t>by Dave Pantzer</a:t>
            </a:r>
            <a:endParaRPr lang="en-US" sz="1822"/>
          </a:p>
        </p:txBody>
      </p:sp>
      <p:pic>
        <p:nvPicPr>
          <p:cNvPr id="9" name="Image 1" descr="preencoded.png"/>
          <p:cNvPicPr>
            <a:picLocks noChangeAspect="1"/>
          </p:cNvPicPr>
          <p:nvPr/>
        </p:nvPicPr>
        <p:blipFill>
          <a:blip r:embed="rId4"/>
          <a:stretch>
            <a:fillRect/>
          </a:stretch>
        </p:blipFill>
        <p:spPr>
          <a:xfrm>
            <a:off x="0" y="0"/>
            <a:ext cx="4572000" cy="6858000"/>
          </a:xfrm>
          <a:prstGeom prst="rect">
            <a:avLst/>
          </a:prstGeom>
        </p:spPr>
      </p:pic>
      <p:pic>
        <p:nvPicPr>
          <p:cNvPr id="10" name="Image 2" descr="preencoded.png">
            <a:hlinkClick r:id="rId5"/>
          </p:cNvPr>
          <p:cNvPicPr>
            <a:picLocks noChangeAspect="1"/>
          </p:cNvPicPr>
          <p:nvPr/>
        </p:nvPicPr>
        <p:blipFill>
          <a:blip r:embed="rId6"/>
          <a:stretch>
            <a:fillRect/>
          </a:stretch>
        </p:blipFill>
        <p:spPr>
          <a:xfrm>
            <a:off x="10201795" y="6324600"/>
            <a:ext cx="1914006" cy="457200"/>
          </a:xfrm>
          <a:prstGeom prst="rect">
            <a:avLst/>
          </a:prstGeom>
        </p:spPr>
      </p:pic>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sp>
        <p:nvSpPr>
          <p:cNvPr id="4" name="Text 2"/>
          <p:cNvSpPr/>
          <p:nvPr/>
        </p:nvSpPr>
        <p:spPr>
          <a:xfrm>
            <a:off x="1698328" y="1054497"/>
            <a:ext cx="3790950"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The Benefits of AI</a:t>
            </a:r>
            <a:endParaRPr lang="en-US" sz="3645"/>
          </a:p>
        </p:txBody>
      </p:sp>
      <p:sp>
        <p:nvSpPr>
          <p:cNvPr id="5" name="Shape 3"/>
          <p:cNvSpPr/>
          <p:nvPr/>
        </p:nvSpPr>
        <p:spPr>
          <a:xfrm>
            <a:off x="1698328" y="3903464"/>
            <a:ext cx="8795345" cy="37008"/>
          </a:xfrm>
          <a:prstGeom prst="rect">
            <a:avLst/>
          </a:prstGeom>
          <a:solidFill>
            <a:srgbClr val="E4E4ED"/>
          </a:solidFill>
          <a:ln/>
        </p:spPr>
      </p:sp>
      <p:sp>
        <p:nvSpPr>
          <p:cNvPr id="6" name="Shape 4"/>
          <p:cNvSpPr/>
          <p:nvPr/>
        </p:nvSpPr>
        <p:spPr>
          <a:xfrm>
            <a:off x="3832374" y="3903464"/>
            <a:ext cx="37008" cy="647998"/>
          </a:xfrm>
          <a:prstGeom prst="rect">
            <a:avLst/>
          </a:prstGeom>
          <a:solidFill>
            <a:srgbClr val="E4E4ED"/>
          </a:solidFill>
          <a:ln/>
        </p:spPr>
      </p:sp>
      <p:sp>
        <p:nvSpPr>
          <p:cNvPr id="7" name="Shape 5"/>
          <p:cNvSpPr/>
          <p:nvPr/>
        </p:nvSpPr>
        <p:spPr>
          <a:xfrm>
            <a:off x="3642619" y="3695205"/>
            <a:ext cx="416619" cy="416619"/>
          </a:xfrm>
          <a:prstGeom prst="roundRect">
            <a:avLst>
              <a:gd name="adj" fmla="val 26667"/>
            </a:avLst>
          </a:prstGeom>
          <a:solidFill>
            <a:srgbClr val="E4E4ED"/>
          </a:solidFill>
          <a:ln/>
        </p:spPr>
      </p:sp>
      <p:sp>
        <p:nvSpPr>
          <p:cNvPr id="8" name="Text 6"/>
          <p:cNvSpPr/>
          <p:nvPr/>
        </p:nvSpPr>
        <p:spPr>
          <a:xfrm>
            <a:off x="3796903" y="3729931"/>
            <a:ext cx="1079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1</a:t>
            </a:r>
            <a:endParaRPr lang="en-US" sz="2187"/>
          </a:p>
        </p:txBody>
      </p:sp>
      <p:sp>
        <p:nvSpPr>
          <p:cNvPr id="9" name="Text 7"/>
          <p:cNvSpPr/>
          <p:nvPr/>
        </p:nvSpPr>
        <p:spPr>
          <a:xfrm>
            <a:off x="2777728" y="4736703"/>
            <a:ext cx="2146300" cy="289322"/>
          </a:xfrm>
          <a:prstGeom prst="rect">
            <a:avLst/>
          </a:prstGeom>
          <a:noFill/>
          <a:ln/>
        </p:spPr>
        <p:txBody>
          <a:bodyPr wrap="none" rtlCol="0" anchor="t"/>
          <a:lstStyle/>
          <a:p>
            <a:pPr algn="ctr">
              <a:lnSpc>
                <a:spcPts val="2278"/>
              </a:lnSpc>
            </a:pPr>
            <a:r>
              <a:rPr lang="en-US" sz="1822" b="1">
                <a:solidFill>
                  <a:srgbClr val="101014"/>
                </a:solidFill>
                <a:latin typeface="Playfair Display" pitchFamily="34" charset="0"/>
                <a:ea typeface="Playfair Display" pitchFamily="34" charset="-122"/>
                <a:cs typeface="Playfair Display" pitchFamily="34" charset="-120"/>
              </a:rPr>
              <a:t>Increased Efficiency</a:t>
            </a:r>
            <a:endParaRPr lang="en-US" sz="1822"/>
          </a:p>
        </p:txBody>
      </p:sp>
      <p:sp>
        <p:nvSpPr>
          <p:cNvPr id="10" name="Text 8"/>
          <p:cNvSpPr/>
          <p:nvPr/>
        </p:nvSpPr>
        <p:spPr>
          <a:xfrm>
            <a:off x="1883469" y="5211168"/>
            <a:ext cx="3934818" cy="592336"/>
          </a:xfrm>
          <a:prstGeom prst="rect">
            <a:avLst/>
          </a:prstGeom>
          <a:noFill/>
          <a:ln/>
        </p:spPr>
        <p:txBody>
          <a:bodyPr wrap="square" rtlCol="0" anchor="t"/>
          <a:lstStyle/>
          <a:p>
            <a:pPr algn="ctr">
              <a:lnSpc>
                <a:spcPts val="2332"/>
              </a:lnSpc>
            </a:pPr>
            <a:r>
              <a:rPr lang="en-US" sz="1458">
                <a:solidFill>
                  <a:srgbClr val="39393C"/>
                </a:solidFill>
                <a:latin typeface="Open Sans" pitchFamily="34" charset="0"/>
                <a:ea typeface="Open Sans" pitchFamily="34" charset="-122"/>
                <a:cs typeface="Open Sans" pitchFamily="34" charset="-120"/>
              </a:rPr>
              <a:t>AI can automate repetitive tasks to save time and money.</a:t>
            </a:r>
            <a:endParaRPr lang="en-US" sz="1458"/>
          </a:p>
        </p:txBody>
      </p:sp>
      <p:sp>
        <p:nvSpPr>
          <p:cNvPr id="11" name="Shape 9"/>
          <p:cNvSpPr/>
          <p:nvPr/>
        </p:nvSpPr>
        <p:spPr>
          <a:xfrm>
            <a:off x="6077496" y="3255467"/>
            <a:ext cx="37008" cy="647998"/>
          </a:xfrm>
          <a:prstGeom prst="rect">
            <a:avLst/>
          </a:prstGeom>
          <a:solidFill>
            <a:srgbClr val="E4E4ED"/>
          </a:solidFill>
          <a:ln/>
        </p:spPr>
      </p:sp>
      <p:sp>
        <p:nvSpPr>
          <p:cNvPr id="12" name="Shape 10"/>
          <p:cNvSpPr/>
          <p:nvPr/>
        </p:nvSpPr>
        <p:spPr>
          <a:xfrm>
            <a:off x="5887741" y="3695205"/>
            <a:ext cx="416619" cy="416619"/>
          </a:xfrm>
          <a:prstGeom prst="roundRect">
            <a:avLst>
              <a:gd name="adj" fmla="val 26667"/>
            </a:avLst>
          </a:prstGeom>
          <a:solidFill>
            <a:srgbClr val="E4E4ED"/>
          </a:solidFill>
          <a:ln/>
        </p:spPr>
      </p:sp>
      <p:sp>
        <p:nvSpPr>
          <p:cNvPr id="13" name="Text 11"/>
          <p:cNvSpPr/>
          <p:nvPr/>
        </p:nvSpPr>
        <p:spPr>
          <a:xfrm>
            <a:off x="6022975" y="3729931"/>
            <a:ext cx="1460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2</a:t>
            </a:r>
            <a:endParaRPr lang="en-US" sz="2187"/>
          </a:p>
        </p:txBody>
      </p:sp>
      <p:sp>
        <p:nvSpPr>
          <p:cNvPr id="14" name="Text 12"/>
          <p:cNvSpPr/>
          <p:nvPr/>
        </p:nvSpPr>
        <p:spPr>
          <a:xfrm>
            <a:off x="5060950" y="2003425"/>
            <a:ext cx="2070100" cy="289322"/>
          </a:xfrm>
          <a:prstGeom prst="rect">
            <a:avLst/>
          </a:prstGeom>
          <a:noFill/>
          <a:ln/>
        </p:spPr>
        <p:txBody>
          <a:bodyPr wrap="none" rtlCol="0" anchor="t"/>
          <a:lstStyle/>
          <a:p>
            <a:pPr algn="ctr">
              <a:lnSpc>
                <a:spcPts val="2278"/>
              </a:lnSpc>
            </a:pPr>
            <a:r>
              <a:rPr lang="en-US" sz="1822" b="1">
                <a:solidFill>
                  <a:srgbClr val="101014"/>
                </a:solidFill>
                <a:latin typeface="Playfair Display" pitchFamily="34" charset="0"/>
                <a:ea typeface="Playfair Display" pitchFamily="34" charset="-122"/>
                <a:cs typeface="Playfair Display" pitchFamily="34" charset="-120"/>
              </a:rPr>
              <a:t>Improved Accuracy</a:t>
            </a:r>
            <a:endParaRPr lang="en-US" sz="1822"/>
          </a:p>
        </p:txBody>
      </p:sp>
      <p:sp>
        <p:nvSpPr>
          <p:cNvPr id="15" name="Text 13"/>
          <p:cNvSpPr/>
          <p:nvPr/>
        </p:nvSpPr>
        <p:spPr>
          <a:xfrm>
            <a:off x="4128592" y="2477890"/>
            <a:ext cx="3934818" cy="592336"/>
          </a:xfrm>
          <a:prstGeom prst="rect">
            <a:avLst/>
          </a:prstGeom>
          <a:noFill/>
          <a:ln/>
        </p:spPr>
        <p:txBody>
          <a:bodyPr wrap="square" rtlCol="0" anchor="t"/>
          <a:lstStyle/>
          <a:p>
            <a:pPr algn="ctr">
              <a:lnSpc>
                <a:spcPts val="2332"/>
              </a:lnSpc>
            </a:pPr>
            <a:r>
              <a:rPr lang="en-US" sz="1458">
                <a:solidFill>
                  <a:srgbClr val="39393C"/>
                </a:solidFill>
                <a:latin typeface="Open Sans" pitchFamily="34" charset="0"/>
                <a:ea typeface="Open Sans" pitchFamily="34" charset="-122"/>
                <a:cs typeface="Open Sans" pitchFamily="34" charset="-120"/>
              </a:rPr>
              <a:t>With AI, there are fewer errors in legal documents and billing.</a:t>
            </a:r>
            <a:endParaRPr lang="en-US" sz="1458"/>
          </a:p>
        </p:txBody>
      </p:sp>
      <p:sp>
        <p:nvSpPr>
          <p:cNvPr id="16" name="Shape 14"/>
          <p:cNvSpPr/>
          <p:nvPr/>
        </p:nvSpPr>
        <p:spPr>
          <a:xfrm>
            <a:off x="8322618" y="3903464"/>
            <a:ext cx="37008" cy="647998"/>
          </a:xfrm>
          <a:prstGeom prst="rect">
            <a:avLst/>
          </a:prstGeom>
          <a:solidFill>
            <a:srgbClr val="E4E4ED"/>
          </a:solidFill>
          <a:ln/>
        </p:spPr>
      </p:sp>
      <p:sp>
        <p:nvSpPr>
          <p:cNvPr id="17" name="Shape 15"/>
          <p:cNvSpPr/>
          <p:nvPr/>
        </p:nvSpPr>
        <p:spPr>
          <a:xfrm>
            <a:off x="8132862" y="3695205"/>
            <a:ext cx="416619" cy="416619"/>
          </a:xfrm>
          <a:prstGeom prst="roundRect">
            <a:avLst>
              <a:gd name="adj" fmla="val 26667"/>
            </a:avLst>
          </a:prstGeom>
          <a:solidFill>
            <a:srgbClr val="E4E4ED"/>
          </a:solidFill>
          <a:ln/>
        </p:spPr>
      </p:sp>
      <p:sp>
        <p:nvSpPr>
          <p:cNvPr id="18" name="Text 16"/>
          <p:cNvSpPr/>
          <p:nvPr/>
        </p:nvSpPr>
        <p:spPr>
          <a:xfrm>
            <a:off x="8274447" y="3729931"/>
            <a:ext cx="1333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3</a:t>
            </a:r>
            <a:endParaRPr lang="en-US" sz="2187"/>
          </a:p>
        </p:txBody>
      </p:sp>
      <p:sp>
        <p:nvSpPr>
          <p:cNvPr id="19" name="Text 17"/>
          <p:cNvSpPr/>
          <p:nvPr/>
        </p:nvSpPr>
        <p:spPr>
          <a:xfrm>
            <a:off x="6896497" y="4736703"/>
            <a:ext cx="2889250" cy="289322"/>
          </a:xfrm>
          <a:prstGeom prst="rect">
            <a:avLst/>
          </a:prstGeom>
          <a:noFill/>
          <a:ln/>
        </p:spPr>
        <p:txBody>
          <a:bodyPr wrap="none" rtlCol="0" anchor="t"/>
          <a:lstStyle/>
          <a:p>
            <a:pPr algn="ctr">
              <a:lnSpc>
                <a:spcPts val="2278"/>
              </a:lnSpc>
            </a:pPr>
            <a:r>
              <a:rPr lang="en-US" sz="1822" b="1">
                <a:solidFill>
                  <a:srgbClr val="101014"/>
                </a:solidFill>
                <a:latin typeface="Playfair Display" pitchFamily="34" charset="0"/>
                <a:ea typeface="Playfair Display" pitchFamily="34" charset="-122"/>
                <a:cs typeface="Playfair Display" pitchFamily="34" charset="-120"/>
              </a:rPr>
              <a:t>Enhanced Decision Making</a:t>
            </a:r>
            <a:endParaRPr lang="en-US" sz="1822"/>
          </a:p>
        </p:txBody>
      </p:sp>
      <p:sp>
        <p:nvSpPr>
          <p:cNvPr id="20" name="Text 18"/>
          <p:cNvSpPr/>
          <p:nvPr/>
        </p:nvSpPr>
        <p:spPr>
          <a:xfrm>
            <a:off x="6373714" y="5211168"/>
            <a:ext cx="3934818" cy="592336"/>
          </a:xfrm>
          <a:prstGeom prst="rect">
            <a:avLst/>
          </a:prstGeom>
          <a:noFill/>
          <a:ln/>
        </p:spPr>
        <p:txBody>
          <a:bodyPr wrap="square" rtlCol="0" anchor="t"/>
          <a:lstStyle/>
          <a:p>
            <a:pPr algn="ctr">
              <a:lnSpc>
                <a:spcPts val="2332"/>
              </a:lnSpc>
            </a:pPr>
            <a:r>
              <a:rPr lang="en-US" sz="1458">
                <a:solidFill>
                  <a:srgbClr val="39393C"/>
                </a:solidFill>
                <a:latin typeface="Open Sans" pitchFamily="34" charset="0"/>
                <a:ea typeface="Open Sans" pitchFamily="34" charset="-122"/>
                <a:cs typeface="Open Sans" pitchFamily="34" charset="-120"/>
              </a:rPr>
              <a:t>AI can provide valuable insights into complex data sets.</a:t>
            </a:r>
            <a:endParaRPr lang="en-US" sz="1458"/>
          </a:p>
        </p:txBody>
      </p:sp>
      <p:pic>
        <p:nvPicPr>
          <p:cNvPr id="21"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sp>
        <p:nvSpPr>
          <p:cNvPr id="4" name="Text 2"/>
          <p:cNvSpPr/>
          <p:nvPr/>
        </p:nvSpPr>
        <p:spPr>
          <a:xfrm>
            <a:off x="1698328" y="1496815"/>
            <a:ext cx="3829050"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Marketing with AI</a:t>
            </a:r>
            <a:endParaRPr lang="en-US" sz="3645"/>
          </a:p>
        </p:txBody>
      </p:sp>
      <p:sp>
        <p:nvSpPr>
          <p:cNvPr id="5" name="Text 3"/>
          <p:cNvSpPr/>
          <p:nvPr/>
        </p:nvSpPr>
        <p:spPr>
          <a:xfrm>
            <a:off x="1698328" y="2538314"/>
            <a:ext cx="2630289" cy="694134"/>
          </a:xfrm>
          <a:prstGeom prst="rect">
            <a:avLst/>
          </a:prstGeom>
          <a:noFill/>
          <a:ln/>
        </p:spPr>
        <p:txBody>
          <a:bodyPr wrap="squar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Automated Email Campaigns</a:t>
            </a:r>
            <a:endParaRPr lang="en-US" sz="2187"/>
          </a:p>
        </p:txBody>
      </p:sp>
      <p:sp>
        <p:nvSpPr>
          <p:cNvPr id="6" name="Text 4"/>
          <p:cNvSpPr/>
          <p:nvPr/>
        </p:nvSpPr>
        <p:spPr>
          <a:xfrm>
            <a:off x="1698328" y="3417590"/>
            <a:ext cx="2630289"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targeted email campaigns to promote events and CLE classes to specific lawyers based on their interests.</a:t>
            </a:r>
            <a:endParaRPr lang="en-US" sz="1458"/>
          </a:p>
        </p:txBody>
      </p:sp>
      <p:sp>
        <p:nvSpPr>
          <p:cNvPr id="7" name="Text 5"/>
          <p:cNvSpPr/>
          <p:nvPr/>
        </p:nvSpPr>
        <p:spPr>
          <a:xfrm>
            <a:off x="4786610" y="2538314"/>
            <a:ext cx="2221905" cy="347068"/>
          </a:xfrm>
          <a:prstGeom prst="rect">
            <a:avLst/>
          </a:prstGeom>
          <a:noFill/>
          <a:ln/>
        </p:spPr>
        <p:txBody>
          <a:bodyPr wrap="non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Chatbots</a:t>
            </a:r>
            <a:endParaRPr lang="en-US" sz="2187"/>
          </a:p>
        </p:txBody>
      </p:sp>
      <p:sp>
        <p:nvSpPr>
          <p:cNvPr id="8" name="Text 6"/>
          <p:cNvSpPr/>
          <p:nvPr/>
        </p:nvSpPr>
        <p:spPr>
          <a:xfrm>
            <a:off x="4786611" y="3070522"/>
            <a:ext cx="2630289"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Provide AI-powered chatbots on the association’s website to provide quick answers to common questions.</a:t>
            </a:r>
            <a:endParaRPr lang="en-US" sz="1458"/>
          </a:p>
        </p:txBody>
      </p:sp>
      <p:sp>
        <p:nvSpPr>
          <p:cNvPr id="9" name="Text 7"/>
          <p:cNvSpPr/>
          <p:nvPr/>
        </p:nvSpPr>
        <p:spPr>
          <a:xfrm>
            <a:off x="7874894" y="2538314"/>
            <a:ext cx="2630289" cy="694134"/>
          </a:xfrm>
          <a:prstGeom prst="rect">
            <a:avLst/>
          </a:prstGeom>
          <a:noFill/>
          <a:ln/>
        </p:spPr>
        <p:txBody>
          <a:bodyPr wrap="squar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Personalized Content</a:t>
            </a:r>
            <a:endParaRPr lang="en-US" sz="2187"/>
          </a:p>
        </p:txBody>
      </p:sp>
      <p:sp>
        <p:nvSpPr>
          <p:cNvPr id="10" name="Text 8"/>
          <p:cNvSpPr/>
          <p:nvPr/>
        </p:nvSpPr>
        <p:spPr>
          <a:xfrm>
            <a:off x="7874894" y="3417590"/>
            <a:ext cx="2630289" cy="1777008"/>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AI to create personalized content such as blog posts and newsletters based on the user’s interests and previous engagement with the association.</a:t>
            </a:r>
            <a:endParaRPr lang="en-US" sz="1458"/>
          </a:p>
        </p:txBody>
      </p:sp>
      <p:pic>
        <p:nvPicPr>
          <p:cNvPr id="11"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sp>
        <p:nvSpPr>
          <p:cNvPr id="4" name="Text 2"/>
          <p:cNvSpPr/>
          <p:nvPr/>
        </p:nvSpPr>
        <p:spPr>
          <a:xfrm>
            <a:off x="694333" y="896145"/>
            <a:ext cx="3703241"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Staff Training</a:t>
            </a:r>
            <a:endParaRPr lang="en-US" sz="3645"/>
          </a:p>
        </p:txBody>
      </p:sp>
      <p:sp>
        <p:nvSpPr>
          <p:cNvPr id="5" name="Shape 3"/>
          <p:cNvSpPr/>
          <p:nvPr/>
        </p:nvSpPr>
        <p:spPr>
          <a:xfrm>
            <a:off x="694333" y="1897162"/>
            <a:ext cx="416619" cy="416619"/>
          </a:xfrm>
          <a:prstGeom prst="roundRect">
            <a:avLst>
              <a:gd name="adj" fmla="val 26667"/>
            </a:avLst>
          </a:prstGeom>
          <a:solidFill>
            <a:srgbClr val="E4E4ED"/>
          </a:solidFill>
          <a:ln/>
        </p:spPr>
      </p:sp>
      <p:sp>
        <p:nvSpPr>
          <p:cNvPr id="6" name="Text 4"/>
          <p:cNvSpPr/>
          <p:nvPr/>
        </p:nvSpPr>
        <p:spPr>
          <a:xfrm>
            <a:off x="848618" y="1931889"/>
            <a:ext cx="1079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1</a:t>
            </a:r>
            <a:endParaRPr lang="en-US" sz="2187"/>
          </a:p>
        </p:txBody>
      </p:sp>
      <p:sp>
        <p:nvSpPr>
          <p:cNvPr id="7" name="Text 5"/>
          <p:cNvSpPr/>
          <p:nvPr/>
        </p:nvSpPr>
        <p:spPr>
          <a:xfrm>
            <a:off x="1296094" y="1960761"/>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AI Basics</a:t>
            </a:r>
            <a:endParaRPr lang="en-US" sz="1822"/>
          </a:p>
        </p:txBody>
      </p:sp>
      <p:sp>
        <p:nvSpPr>
          <p:cNvPr id="8" name="Text 6"/>
          <p:cNvSpPr/>
          <p:nvPr/>
        </p:nvSpPr>
        <p:spPr>
          <a:xfrm>
            <a:off x="1296095" y="2435225"/>
            <a:ext cx="2421334" cy="1480840"/>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Teach staff about AI terminology, how to identify business use cases, and how to assess AI tools and their limitations.</a:t>
            </a:r>
            <a:endParaRPr lang="en-US" sz="1458"/>
          </a:p>
        </p:txBody>
      </p:sp>
      <p:sp>
        <p:nvSpPr>
          <p:cNvPr id="9" name="Shape 7"/>
          <p:cNvSpPr/>
          <p:nvPr/>
        </p:nvSpPr>
        <p:spPr>
          <a:xfrm>
            <a:off x="3902571" y="1897162"/>
            <a:ext cx="416619" cy="416619"/>
          </a:xfrm>
          <a:prstGeom prst="roundRect">
            <a:avLst>
              <a:gd name="adj" fmla="val 26667"/>
            </a:avLst>
          </a:prstGeom>
          <a:solidFill>
            <a:srgbClr val="E4E4ED"/>
          </a:solidFill>
          <a:ln/>
        </p:spPr>
      </p:sp>
      <p:sp>
        <p:nvSpPr>
          <p:cNvPr id="10" name="Text 8"/>
          <p:cNvSpPr/>
          <p:nvPr/>
        </p:nvSpPr>
        <p:spPr>
          <a:xfrm>
            <a:off x="4037807" y="1931889"/>
            <a:ext cx="1460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2</a:t>
            </a:r>
            <a:endParaRPr lang="en-US" sz="2187"/>
          </a:p>
        </p:txBody>
      </p:sp>
      <p:sp>
        <p:nvSpPr>
          <p:cNvPr id="11" name="Text 9"/>
          <p:cNvSpPr/>
          <p:nvPr/>
        </p:nvSpPr>
        <p:spPr>
          <a:xfrm>
            <a:off x="4504333" y="1960761"/>
            <a:ext cx="2421334" cy="578644"/>
          </a:xfrm>
          <a:prstGeom prst="rect">
            <a:avLst/>
          </a:prstGeom>
          <a:noFill/>
          <a:ln/>
        </p:spPr>
        <p:txBody>
          <a:bodyPr wrap="squar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Impact on Legal Industry</a:t>
            </a:r>
            <a:endParaRPr lang="en-US" sz="1822"/>
          </a:p>
        </p:txBody>
      </p:sp>
      <p:sp>
        <p:nvSpPr>
          <p:cNvPr id="12" name="Text 10"/>
          <p:cNvSpPr/>
          <p:nvPr/>
        </p:nvSpPr>
        <p:spPr>
          <a:xfrm>
            <a:off x="4504333" y="2724547"/>
            <a:ext cx="2421334" cy="1480840"/>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Provide training on how AI is changing the legal industry, the pros and cons of AI in the legal sector, and the ethical challenges of AI.</a:t>
            </a:r>
            <a:endParaRPr lang="en-US" sz="1458"/>
          </a:p>
        </p:txBody>
      </p:sp>
      <p:sp>
        <p:nvSpPr>
          <p:cNvPr id="13" name="Shape 11"/>
          <p:cNvSpPr/>
          <p:nvPr/>
        </p:nvSpPr>
        <p:spPr>
          <a:xfrm>
            <a:off x="694333" y="4535191"/>
            <a:ext cx="416619" cy="416619"/>
          </a:xfrm>
          <a:prstGeom prst="roundRect">
            <a:avLst>
              <a:gd name="adj" fmla="val 26667"/>
            </a:avLst>
          </a:prstGeom>
          <a:solidFill>
            <a:srgbClr val="E4E4ED"/>
          </a:solidFill>
          <a:ln/>
        </p:spPr>
      </p:sp>
      <p:sp>
        <p:nvSpPr>
          <p:cNvPr id="14" name="Text 12"/>
          <p:cNvSpPr/>
          <p:nvPr/>
        </p:nvSpPr>
        <p:spPr>
          <a:xfrm>
            <a:off x="835918" y="4569917"/>
            <a:ext cx="1333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3</a:t>
            </a:r>
            <a:endParaRPr lang="en-US" sz="2187"/>
          </a:p>
        </p:txBody>
      </p:sp>
      <p:sp>
        <p:nvSpPr>
          <p:cNvPr id="15" name="Text 13"/>
          <p:cNvSpPr/>
          <p:nvPr/>
        </p:nvSpPr>
        <p:spPr>
          <a:xfrm>
            <a:off x="1296094" y="4598789"/>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Data Analytics</a:t>
            </a:r>
            <a:endParaRPr lang="en-US" sz="1822"/>
          </a:p>
        </p:txBody>
      </p:sp>
      <p:sp>
        <p:nvSpPr>
          <p:cNvPr id="16" name="Text 14"/>
          <p:cNvSpPr/>
          <p:nvPr/>
        </p:nvSpPr>
        <p:spPr>
          <a:xfrm>
            <a:off x="1296094" y="5073254"/>
            <a:ext cx="5629573" cy="888504"/>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Train staff on how to use analytics tools to extract insights from data sets and how to use this information to make better-informed business decisions.</a:t>
            </a:r>
            <a:endParaRPr lang="en-US" sz="1458"/>
          </a:p>
        </p:txBody>
      </p:sp>
      <p:pic>
        <p:nvPicPr>
          <p:cNvPr id="17" name="Image 0" descr="preencoded.png"/>
          <p:cNvPicPr>
            <a:picLocks noChangeAspect="1"/>
          </p:cNvPicPr>
          <p:nvPr/>
        </p:nvPicPr>
        <p:blipFill>
          <a:blip r:embed="rId3"/>
          <a:stretch>
            <a:fillRect/>
          </a:stretch>
        </p:blipFill>
        <p:spPr>
          <a:xfrm>
            <a:off x="7620000" y="0"/>
            <a:ext cx="4572000" cy="6858000"/>
          </a:xfrm>
          <a:prstGeom prst="rect">
            <a:avLst/>
          </a:prstGeom>
        </p:spPr>
      </p:pic>
      <p:pic>
        <p:nvPicPr>
          <p:cNvPr id="18" name="Image 1" descr="preencoded.png">
            <a:hlinkClick r:id="rId4"/>
          </p:cNvPr>
          <p:cNvPicPr>
            <a:picLocks noChangeAspect="1"/>
          </p:cNvPicPr>
          <p:nvPr/>
        </p:nvPicPr>
        <p:blipFill>
          <a:blip r:embed="rId5"/>
          <a:stretch>
            <a:fillRect/>
          </a:stretch>
        </p:blipFill>
        <p:spPr>
          <a:xfrm>
            <a:off x="10201795" y="6324600"/>
            <a:ext cx="1914006" cy="457200"/>
          </a:xfrm>
          <a:prstGeom prst="rect">
            <a:avLst/>
          </a:prstGeom>
        </p:spPr>
      </p:pic>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sp>
        <p:nvSpPr>
          <p:cNvPr id="4" name="Text 2"/>
          <p:cNvSpPr/>
          <p:nvPr/>
        </p:nvSpPr>
        <p:spPr>
          <a:xfrm>
            <a:off x="1698328" y="1160463"/>
            <a:ext cx="5454650"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Document Review with AI</a:t>
            </a:r>
            <a:endParaRPr lang="en-US" sz="3645"/>
          </a:p>
        </p:txBody>
      </p:sp>
      <p:pic>
        <p:nvPicPr>
          <p:cNvPr id="5" name="Image 0" descr="preencoded.png"/>
          <p:cNvPicPr>
            <a:picLocks noChangeAspect="1"/>
          </p:cNvPicPr>
          <p:nvPr/>
        </p:nvPicPr>
        <p:blipFill>
          <a:blip r:embed="rId3"/>
          <a:stretch>
            <a:fillRect/>
          </a:stretch>
        </p:blipFill>
        <p:spPr>
          <a:xfrm>
            <a:off x="1698328" y="2109391"/>
            <a:ext cx="2746573" cy="1697434"/>
          </a:xfrm>
          <a:prstGeom prst="rect">
            <a:avLst/>
          </a:prstGeom>
        </p:spPr>
      </p:pic>
      <p:sp>
        <p:nvSpPr>
          <p:cNvPr id="6" name="Text 3"/>
          <p:cNvSpPr/>
          <p:nvPr/>
        </p:nvSpPr>
        <p:spPr>
          <a:xfrm>
            <a:off x="1698328" y="4038203"/>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Risk Mitigation</a:t>
            </a:r>
            <a:endParaRPr lang="en-US" sz="1822"/>
          </a:p>
        </p:txBody>
      </p:sp>
      <p:sp>
        <p:nvSpPr>
          <p:cNvPr id="7" name="Text 4"/>
          <p:cNvSpPr/>
          <p:nvPr/>
        </p:nvSpPr>
        <p:spPr>
          <a:xfrm>
            <a:off x="1698328" y="4512667"/>
            <a:ext cx="2746573"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AI to review legal documents and identify contractual risks and issues before an agreement is signed.</a:t>
            </a:r>
            <a:endParaRPr lang="en-US" sz="1458"/>
          </a:p>
        </p:txBody>
      </p:sp>
      <p:pic>
        <p:nvPicPr>
          <p:cNvPr id="8" name="Image 1" descr="preencoded.png"/>
          <p:cNvPicPr>
            <a:picLocks noChangeAspect="1"/>
          </p:cNvPicPr>
          <p:nvPr/>
        </p:nvPicPr>
        <p:blipFill>
          <a:blip r:embed="rId4"/>
          <a:stretch>
            <a:fillRect/>
          </a:stretch>
        </p:blipFill>
        <p:spPr>
          <a:xfrm>
            <a:off x="4722614" y="2109391"/>
            <a:ext cx="2746673" cy="1697533"/>
          </a:xfrm>
          <a:prstGeom prst="rect">
            <a:avLst/>
          </a:prstGeom>
        </p:spPr>
      </p:pic>
      <p:sp>
        <p:nvSpPr>
          <p:cNvPr id="9" name="Text 5"/>
          <p:cNvSpPr/>
          <p:nvPr/>
        </p:nvSpPr>
        <p:spPr>
          <a:xfrm>
            <a:off x="4722614" y="4038302"/>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Cost Savings</a:t>
            </a:r>
            <a:endParaRPr lang="en-US" sz="1822"/>
          </a:p>
        </p:txBody>
      </p:sp>
      <p:sp>
        <p:nvSpPr>
          <p:cNvPr id="10" name="Text 6"/>
          <p:cNvSpPr/>
          <p:nvPr/>
        </p:nvSpPr>
        <p:spPr>
          <a:xfrm>
            <a:off x="4722614" y="4512767"/>
            <a:ext cx="2746673"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Using AI in document review can save time and money by reducing the need for paralegal or lawyer review.</a:t>
            </a:r>
            <a:endParaRPr lang="en-US" sz="1458"/>
          </a:p>
        </p:txBody>
      </p:sp>
      <p:pic>
        <p:nvPicPr>
          <p:cNvPr id="11" name="Image 2" descr="preencoded.png"/>
          <p:cNvPicPr>
            <a:picLocks noChangeAspect="1"/>
          </p:cNvPicPr>
          <p:nvPr/>
        </p:nvPicPr>
        <p:blipFill>
          <a:blip r:embed="rId5"/>
          <a:stretch>
            <a:fillRect/>
          </a:stretch>
        </p:blipFill>
        <p:spPr>
          <a:xfrm>
            <a:off x="7747000" y="2109391"/>
            <a:ext cx="2746673" cy="1697533"/>
          </a:xfrm>
          <a:prstGeom prst="rect">
            <a:avLst/>
          </a:prstGeom>
        </p:spPr>
      </p:pic>
      <p:sp>
        <p:nvSpPr>
          <p:cNvPr id="12" name="Text 7"/>
          <p:cNvSpPr/>
          <p:nvPr/>
        </p:nvSpPr>
        <p:spPr>
          <a:xfrm>
            <a:off x="7747000" y="4038302"/>
            <a:ext cx="214630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Increased Efficiency</a:t>
            </a:r>
            <a:endParaRPr lang="en-US" sz="1822"/>
          </a:p>
        </p:txBody>
      </p:sp>
      <p:sp>
        <p:nvSpPr>
          <p:cNvPr id="13" name="Text 8"/>
          <p:cNvSpPr/>
          <p:nvPr/>
        </p:nvSpPr>
        <p:spPr>
          <a:xfrm>
            <a:off x="7747000" y="4512767"/>
            <a:ext cx="2746673"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AI can analyze large data sets, such as case law or regulatory changes, quicker than human lawyers.</a:t>
            </a:r>
            <a:endParaRPr lang="en-US" sz="1458"/>
          </a:p>
        </p:txBody>
      </p:sp>
      <p:pic>
        <p:nvPicPr>
          <p:cNvPr id="14" name="Image 3" descr="preencoded.png">
            <a:hlinkClick r:id="rId6"/>
          </p:cNvPr>
          <p:cNvPicPr>
            <a:picLocks noChangeAspect="1"/>
          </p:cNvPicPr>
          <p:nvPr/>
        </p:nvPicPr>
        <p:blipFill>
          <a:blip r:embed="rId7"/>
          <a:stretch>
            <a:fillRect/>
          </a:stretch>
        </p:blipFill>
        <p:spPr>
          <a:xfrm>
            <a:off x="10201795" y="6324600"/>
            <a:ext cx="1914006" cy="457200"/>
          </a:xfrm>
          <a:prstGeom prst="rect">
            <a:avLst/>
          </a:prstGeom>
        </p:spPr>
      </p:pic>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sp>
        <p:nvSpPr>
          <p:cNvPr id="4" name="Text 2"/>
          <p:cNvSpPr/>
          <p:nvPr/>
        </p:nvSpPr>
        <p:spPr>
          <a:xfrm>
            <a:off x="1698328" y="547490"/>
            <a:ext cx="7194550"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Technology in Event Management</a:t>
            </a:r>
            <a:endParaRPr lang="en-US" sz="3645"/>
          </a:p>
        </p:txBody>
      </p:sp>
      <p:sp>
        <p:nvSpPr>
          <p:cNvPr id="5" name="Shape 3"/>
          <p:cNvSpPr/>
          <p:nvPr/>
        </p:nvSpPr>
        <p:spPr>
          <a:xfrm>
            <a:off x="1957586" y="1496418"/>
            <a:ext cx="37008" cy="4813994"/>
          </a:xfrm>
          <a:prstGeom prst="rect">
            <a:avLst/>
          </a:prstGeom>
          <a:solidFill>
            <a:srgbClr val="E4E4ED"/>
          </a:solidFill>
          <a:ln/>
        </p:spPr>
      </p:sp>
      <p:sp>
        <p:nvSpPr>
          <p:cNvPr id="6" name="Shape 4"/>
          <p:cNvSpPr/>
          <p:nvPr/>
        </p:nvSpPr>
        <p:spPr>
          <a:xfrm>
            <a:off x="2184350" y="1830834"/>
            <a:ext cx="647998" cy="37008"/>
          </a:xfrm>
          <a:prstGeom prst="rect">
            <a:avLst/>
          </a:prstGeom>
          <a:solidFill>
            <a:srgbClr val="E4E4ED"/>
          </a:solidFill>
          <a:ln/>
        </p:spPr>
      </p:sp>
      <p:sp>
        <p:nvSpPr>
          <p:cNvPr id="7" name="Shape 5"/>
          <p:cNvSpPr/>
          <p:nvPr/>
        </p:nvSpPr>
        <p:spPr>
          <a:xfrm>
            <a:off x="1767731" y="1641079"/>
            <a:ext cx="416619" cy="416619"/>
          </a:xfrm>
          <a:prstGeom prst="roundRect">
            <a:avLst>
              <a:gd name="adj" fmla="val 26667"/>
            </a:avLst>
          </a:prstGeom>
          <a:solidFill>
            <a:srgbClr val="E4E4ED"/>
          </a:solidFill>
          <a:ln/>
        </p:spPr>
      </p:sp>
      <p:sp>
        <p:nvSpPr>
          <p:cNvPr id="8" name="Text 6"/>
          <p:cNvSpPr/>
          <p:nvPr/>
        </p:nvSpPr>
        <p:spPr>
          <a:xfrm>
            <a:off x="1922016" y="1675805"/>
            <a:ext cx="1079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1</a:t>
            </a:r>
            <a:endParaRPr lang="en-US" sz="2187"/>
          </a:p>
        </p:txBody>
      </p:sp>
      <p:sp>
        <p:nvSpPr>
          <p:cNvPr id="9" name="Text 7"/>
          <p:cNvSpPr/>
          <p:nvPr/>
        </p:nvSpPr>
        <p:spPr>
          <a:xfrm>
            <a:off x="2994422" y="1681559"/>
            <a:ext cx="219075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Registration Process</a:t>
            </a:r>
            <a:endParaRPr lang="en-US" sz="1822"/>
          </a:p>
        </p:txBody>
      </p:sp>
      <p:sp>
        <p:nvSpPr>
          <p:cNvPr id="10" name="Text 8"/>
          <p:cNvSpPr/>
          <p:nvPr/>
        </p:nvSpPr>
        <p:spPr>
          <a:xfrm>
            <a:off x="2994422" y="2156024"/>
            <a:ext cx="7499251" cy="592336"/>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Automate the event registration process with AI-powered chatbots and email reminders.</a:t>
            </a:r>
            <a:endParaRPr lang="en-US" sz="1458"/>
          </a:p>
        </p:txBody>
      </p:sp>
      <p:sp>
        <p:nvSpPr>
          <p:cNvPr id="11" name="Shape 9"/>
          <p:cNvSpPr/>
          <p:nvPr/>
        </p:nvSpPr>
        <p:spPr>
          <a:xfrm>
            <a:off x="2184350" y="3497213"/>
            <a:ext cx="647998" cy="37008"/>
          </a:xfrm>
          <a:prstGeom prst="rect">
            <a:avLst/>
          </a:prstGeom>
          <a:solidFill>
            <a:srgbClr val="E4E4ED"/>
          </a:solidFill>
          <a:ln/>
        </p:spPr>
      </p:sp>
      <p:sp>
        <p:nvSpPr>
          <p:cNvPr id="12" name="Shape 10"/>
          <p:cNvSpPr/>
          <p:nvPr/>
        </p:nvSpPr>
        <p:spPr>
          <a:xfrm>
            <a:off x="1767731" y="3307457"/>
            <a:ext cx="416619" cy="416619"/>
          </a:xfrm>
          <a:prstGeom prst="roundRect">
            <a:avLst>
              <a:gd name="adj" fmla="val 26667"/>
            </a:avLst>
          </a:prstGeom>
          <a:solidFill>
            <a:srgbClr val="E4E4ED"/>
          </a:solidFill>
          <a:ln/>
        </p:spPr>
      </p:sp>
      <p:sp>
        <p:nvSpPr>
          <p:cNvPr id="13" name="Text 11"/>
          <p:cNvSpPr/>
          <p:nvPr/>
        </p:nvSpPr>
        <p:spPr>
          <a:xfrm>
            <a:off x="1902966" y="3342184"/>
            <a:ext cx="1460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2</a:t>
            </a:r>
            <a:endParaRPr lang="en-US" sz="2187"/>
          </a:p>
        </p:txBody>
      </p:sp>
      <p:sp>
        <p:nvSpPr>
          <p:cNvPr id="14" name="Text 12"/>
          <p:cNvSpPr/>
          <p:nvPr/>
        </p:nvSpPr>
        <p:spPr>
          <a:xfrm>
            <a:off x="2994422" y="3347938"/>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Virtual Events</a:t>
            </a:r>
            <a:endParaRPr lang="en-US" sz="1822"/>
          </a:p>
        </p:txBody>
      </p:sp>
      <p:sp>
        <p:nvSpPr>
          <p:cNvPr id="15" name="Text 13"/>
          <p:cNvSpPr/>
          <p:nvPr/>
        </p:nvSpPr>
        <p:spPr>
          <a:xfrm>
            <a:off x="2994422" y="3822403"/>
            <a:ext cx="7499251" cy="592336"/>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technology to create engaging virtual events, including webinars and online networking.</a:t>
            </a:r>
            <a:endParaRPr lang="en-US" sz="1458"/>
          </a:p>
        </p:txBody>
      </p:sp>
      <p:sp>
        <p:nvSpPr>
          <p:cNvPr id="16" name="Shape 14"/>
          <p:cNvSpPr/>
          <p:nvPr/>
        </p:nvSpPr>
        <p:spPr>
          <a:xfrm>
            <a:off x="2184350" y="5163592"/>
            <a:ext cx="647998" cy="37008"/>
          </a:xfrm>
          <a:prstGeom prst="rect">
            <a:avLst/>
          </a:prstGeom>
          <a:solidFill>
            <a:srgbClr val="E4E4ED"/>
          </a:solidFill>
          <a:ln/>
        </p:spPr>
      </p:sp>
      <p:sp>
        <p:nvSpPr>
          <p:cNvPr id="17" name="Shape 15"/>
          <p:cNvSpPr/>
          <p:nvPr/>
        </p:nvSpPr>
        <p:spPr>
          <a:xfrm>
            <a:off x="1767731" y="4973836"/>
            <a:ext cx="416619" cy="416619"/>
          </a:xfrm>
          <a:prstGeom prst="roundRect">
            <a:avLst>
              <a:gd name="adj" fmla="val 26667"/>
            </a:avLst>
          </a:prstGeom>
          <a:solidFill>
            <a:srgbClr val="E4E4ED"/>
          </a:solidFill>
          <a:ln/>
        </p:spPr>
      </p:sp>
      <p:sp>
        <p:nvSpPr>
          <p:cNvPr id="18" name="Text 16"/>
          <p:cNvSpPr/>
          <p:nvPr/>
        </p:nvSpPr>
        <p:spPr>
          <a:xfrm>
            <a:off x="1909316" y="5008563"/>
            <a:ext cx="133350" cy="347068"/>
          </a:xfrm>
          <a:prstGeom prst="rect">
            <a:avLst/>
          </a:prstGeom>
          <a:noFill/>
          <a:ln/>
        </p:spPr>
        <p:txBody>
          <a:bodyPr wrap="none" rtlCol="0" anchor="t"/>
          <a:lstStyle/>
          <a:p>
            <a:pPr algn="ctr">
              <a:lnSpc>
                <a:spcPts val="2734"/>
              </a:lnSpc>
            </a:pPr>
            <a:r>
              <a:rPr lang="en-US" sz="2187" b="1">
                <a:solidFill>
                  <a:srgbClr val="101014"/>
                </a:solidFill>
                <a:latin typeface="Playfair Display" pitchFamily="34" charset="0"/>
                <a:ea typeface="Playfair Display" pitchFamily="34" charset="-122"/>
                <a:cs typeface="Playfair Display" pitchFamily="34" charset="-120"/>
              </a:rPr>
              <a:t>3</a:t>
            </a:r>
            <a:endParaRPr lang="en-US" sz="2187"/>
          </a:p>
        </p:txBody>
      </p:sp>
      <p:sp>
        <p:nvSpPr>
          <p:cNvPr id="19" name="Text 17"/>
          <p:cNvSpPr/>
          <p:nvPr/>
        </p:nvSpPr>
        <p:spPr>
          <a:xfrm>
            <a:off x="2994422" y="5014317"/>
            <a:ext cx="185162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Data Analytics</a:t>
            </a:r>
            <a:endParaRPr lang="en-US" sz="1822"/>
          </a:p>
        </p:txBody>
      </p:sp>
      <p:sp>
        <p:nvSpPr>
          <p:cNvPr id="20" name="Text 18"/>
          <p:cNvSpPr/>
          <p:nvPr/>
        </p:nvSpPr>
        <p:spPr>
          <a:xfrm>
            <a:off x="2994422" y="5488782"/>
            <a:ext cx="7499251" cy="592336"/>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Track event engagement using analytics to get insights into what content resonates with attendees and boost attendance at future events.</a:t>
            </a:r>
            <a:endParaRPr lang="en-US" sz="1458"/>
          </a:p>
        </p:txBody>
      </p:sp>
      <p:pic>
        <p:nvPicPr>
          <p:cNvPr id="21"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sp>
        <p:nvSpPr>
          <p:cNvPr id="4" name="Text 2"/>
          <p:cNvSpPr/>
          <p:nvPr/>
        </p:nvSpPr>
        <p:spPr>
          <a:xfrm>
            <a:off x="1698328" y="1498997"/>
            <a:ext cx="7137400"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Automating Administrative Tasks</a:t>
            </a:r>
            <a:endParaRPr lang="en-US" sz="3645"/>
          </a:p>
        </p:txBody>
      </p:sp>
      <p:sp>
        <p:nvSpPr>
          <p:cNvPr id="5" name="Shape 3"/>
          <p:cNvSpPr/>
          <p:nvPr/>
        </p:nvSpPr>
        <p:spPr>
          <a:xfrm>
            <a:off x="1698327" y="2447925"/>
            <a:ext cx="2808387" cy="2911078"/>
          </a:xfrm>
          <a:prstGeom prst="roundRect">
            <a:avLst>
              <a:gd name="adj" fmla="val 3956"/>
            </a:avLst>
          </a:prstGeom>
          <a:solidFill>
            <a:srgbClr val="E4E4ED"/>
          </a:solidFill>
          <a:ln/>
        </p:spPr>
      </p:sp>
      <p:sp>
        <p:nvSpPr>
          <p:cNvPr id="6" name="Text 4"/>
          <p:cNvSpPr/>
          <p:nvPr/>
        </p:nvSpPr>
        <p:spPr>
          <a:xfrm>
            <a:off x="1883469" y="2633067"/>
            <a:ext cx="237490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Contract Management</a:t>
            </a:r>
            <a:endParaRPr lang="en-US" sz="1822"/>
          </a:p>
        </p:txBody>
      </p:sp>
      <p:sp>
        <p:nvSpPr>
          <p:cNvPr id="7" name="Text 5"/>
          <p:cNvSpPr/>
          <p:nvPr/>
        </p:nvSpPr>
        <p:spPr>
          <a:xfrm>
            <a:off x="1883469" y="3107532"/>
            <a:ext cx="2438103"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AI to extract key data from contracts and automate the approval process.</a:t>
            </a:r>
            <a:endParaRPr lang="en-US" sz="1458"/>
          </a:p>
        </p:txBody>
      </p:sp>
      <p:sp>
        <p:nvSpPr>
          <p:cNvPr id="8" name="Shape 6"/>
          <p:cNvSpPr/>
          <p:nvPr/>
        </p:nvSpPr>
        <p:spPr>
          <a:xfrm>
            <a:off x="4691857" y="2447925"/>
            <a:ext cx="2808387" cy="2911078"/>
          </a:xfrm>
          <a:prstGeom prst="roundRect">
            <a:avLst>
              <a:gd name="adj" fmla="val 3956"/>
            </a:avLst>
          </a:prstGeom>
          <a:solidFill>
            <a:srgbClr val="E4E4ED"/>
          </a:solidFill>
          <a:ln/>
        </p:spPr>
      </p:sp>
      <p:sp>
        <p:nvSpPr>
          <p:cNvPr id="9" name="Text 7"/>
          <p:cNvSpPr/>
          <p:nvPr/>
        </p:nvSpPr>
        <p:spPr>
          <a:xfrm>
            <a:off x="4876998" y="2633067"/>
            <a:ext cx="2012950" cy="289322"/>
          </a:xfrm>
          <a:prstGeom prst="rect">
            <a:avLst/>
          </a:prstGeom>
          <a:noFill/>
          <a:ln/>
        </p:spPr>
        <p:txBody>
          <a:bodyPr wrap="non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Expense Reporting</a:t>
            </a:r>
            <a:endParaRPr lang="en-US" sz="1822"/>
          </a:p>
        </p:txBody>
      </p:sp>
      <p:sp>
        <p:nvSpPr>
          <p:cNvPr id="10" name="Text 8"/>
          <p:cNvSpPr/>
          <p:nvPr/>
        </p:nvSpPr>
        <p:spPr>
          <a:xfrm>
            <a:off x="4876999" y="3107532"/>
            <a:ext cx="2438103" cy="1480840"/>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Automate expense approval and reporting by using AI to process receipts, categorize expenses, and reconcile transactions.</a:t>
            </a:r>
            <a:endParaRPr lang="en-US" sz="1458"/>
          </a:p>
        </p:txBody>
      </p:sp>
      <p:sp>
        <p:nvSpPr>
          <p:cNvPr id="11" name="Shape 9"/>
          <p:cNvSpPr/>
          <p:nvPr/>
        </p:nvSpPr>
        <p:spPr>
          <a:xfrm>
            <a:off x="7685385" y="2447925"/>
            <a:ext cx="2808387" cy="2911078"/>
          </a:xfrm>
          <a:prstGeom prst="roundRect">
            <a:avLst>
              <a:gd name="adj" fmla="val 3956"/>
            </a:avLst>
          </a:prstGeom>
          <a:solidFill>
            <a:srgbClr val="E4E4ED"/>
          </a:solidFill>
          <a:ln/>
        </p:spPr>
      </p:sp>
      <p:sp>
        <p:nvSpPr>
          <p:cNvPr id="12" name="Text 10"/>
          <p:cNvSpPr/>
          <p:nvPr/>
        </p:nvSpPr>
        <p:spPr>
          <a:xfrm>
            <a:off x="7870528" y="2633068"/>
            <a:ext cx="2438103" cy="578644"/>
          </a:xfrm>
          <a:prstGeom prst="rect">
            <a:avLst/>
          </a:prstGeom>
          <a:noFill/>
          <a:ln/>
        </p:spPr>
        <p:txBody>
          <a:bodyPr wrap="square" rtlCol="0" anchor="t"/>
          <a:lstStyle/>
          <a:p>
            <a:pPr>
              <a:lnSpc>
                <a:spcPts val="2278"/>
              </a:lnSpc>
            </a:pPr>
            <a:r>
              <a:rPr lang="en-US" sz="1822" b="1">
                <a:solidFill>
                  <a:srgbClr val="101014"/>
                </a:solidFill>
                <a:latin typeface="Playfair Display" pitchFamily="34" charset="0"/>
                <a:ea typeface="Playfair Display" pitchFamily="34" charset="-122"/>
                <a:cs typeface="Playfair Display" pitchFamily="34" charset="-120"/>
              </a:rPr>
              <a:t>Membership Management</a:t>
            </a:r>
            <a:endParaRPr lang="en-US" sz="1822"/>
          </a:p>
        </p:txBody>
      </p:sp>
      <p:sp>
        <p:nvSpPr>
          <p:cNvPr id="13" name="Text 11"/>
          <p:cNvSpPr/>
          <p:nvPr/>
        </p:nvSpPr>
        <p:spPr>
          <a:xfrm>
            <a:off x="7870528" y="3396854"/>
            <a:ext cx="2438103" cy="1777008"/>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Use AI to streamline membership renewal and onboarding processes, including sending reminders and tracking payments.</a:t>
            </a:r>
            <a:endParaRPr lang="en-US" sz="1458"/>
          </a:p>
        </p:txBody>
      </p:sp>
      <p:pic>
        <p:nvPicPr>
          <p:cNvPr id="14"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hape 0"/>
          <p:cNvSpPr/>
          <p:nvPr/>
        </p:nvSpPr>
        <p:spPr>
          <a:xfrm>
            <a:off x="0" y="0"/>
            <a:ext cx="12192000" cy="6858000"/>
          </a:xfrm>
          <a:prstGeom prst="rect">
            <a:avLst/>
          </a:prstGeom>
          <a:solidFill>
            <a:srgbClr val="0C0C0E"/>
          </a:solidFill>
          <a:ln/>
        </p:spPr>
      </p:sp>
      <p:sp>
        <p:nvSpPr>
          <p:cNvPr id="3" name="Shape 1"/>
          <p:cNvSpPr/>
          <p:nvPr/>
        </p:nvSpPr>
        <p:spPr>
          <a:xfrm>
            <a:off x="0" y="0"/>
            <a:ext cx="12192000" cy="6858000"/>
          </a:xfrm>
          <a:prstGeom prst="rect">
            <a:avLst/>
          </a:prstGeom>
          <a:solidFill>
            <a:srgbClr val="F3F3F7"/>
          </a:solidFill>
          <a:ln/>
        </p:spPr>
      </p:sp>
      <p:sp>
        <p:nvSpPr>
          <p:cNvPr id="4" name="Text 2"/>
          <p:cNvSpPr/>
          <p:nvPr/>
        </p:nvSpPr>
        <p:spPr>
          <a:xfrm>
            <a:off x="1698328" y="1644849"/>
            <a:ext cx="3703241" cy="578644"/>
          </a:xfrm>
          <a:prstGeom prst="rect">
            <a:avLst/>
          </a:prstGeom>
          <a:noFill/>
          <a:ln/>
        </p:spPr>
        <p:txBody>
          <a:bodyPr wrap="none" rtlCol="0" anchor="t"/>
          <a:lstStyle/>
          <a:p>
            <a:pPr>
              <a:lnSpc>
                <a:spcPts val="4556"/>
              </a:lnSpc>
            </a:pPr>
            <a:r>
              <a:rPr lang="en-US" sz="3645" b="1">
                <a:solidFill>
                  <a:srgbClr val="101014"/>
                </a:solidFill>
                <a:latin typeface="Playfair Display" pitchFamily="34" charset="0"/>
                <a:ea typeface="Playfair Display" pitchFamily="34" charset="-122"/>
                <a:cs typeface="Playfair Display" pitchFamily="34" charset="-120"/>
              </a:rPr>
              <a:t>AI and Ethics</a:t>
            </a:r>
            <a:endParaRPr lang="en-US" sz="3645"/>
          </a:p>
        </p:txBody>
      </p:sp>
      <p:sp>
        <p:nvSpPr>
          <p:cNvPr id="5" name="Text 3"/>
          <p:cNvSpPr/>
          <p:nvPr/>
        </p:nvSpPr>
        <p:spPr>
          <a:xfrm>
            <a:off x="1698328" y="2686348"/>
            <a:ext cx="2630289" cy="694134"/>
          </a:xfrm>
          <a:prstGeom prst="rect">
            <a:avLst/>
          </a:prstGeom>
          <a:noFill/>
          <a:ln/>
        </p:spPr>
        <p:txBody>
          <a:bodyPr wrap="squar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Guarding Against Bias</a:t>
            </a:r>
            <a:endParaRPr lang="en-US" sz="2187"/>
          </a:p>
        </p:txBody>
      </p:sp>
      <p:sp>
        <p:nvSpPr>
          <p:cNvPr id="6" name="Text 4"/>
          <p:cNvSpPr/>
          <p:nvPr/>
        </p:nvSpPr>
        <p:spPr>
          <a:xfrm>
            <a:off x="1698328" y="3565625"/>
            <a:ext cx="2630289" cy="888504"/>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Before integrating an AI solution, ensure that it doesn’t reinforce biases.</a:t>
            </a:r>
            <a:endParaRPr lang="en-US" sz="1458"/>
          </a:p>
        </p:txBody>
      </p:sp>
      <p:sp>
        <p:nvSpPr>
          <p:cNvPr id="7" name="Text 5"/>
          <p:cNvSpPr/>
          <p:nvPr/>
        </p:nvSpPr>
        <p:spPr>
          <a:xfrm>
            <a:off x="4786611" y="2686348"/>
            <a:ext cx="2630289" cy="694134"/>
          </a:xfrm>
          <a:prstGeom prst="rect">
            <a:avLst/>
          </a:prstGeom>
          <a:noFill/>
          <a:ln/>
        </p:spPr>
        <p:txBody>
          <a:bodyPr wrap="squar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Privacy and Data Protection</a:t>
            </a:r>
            <a:endParaRPr lang="en-US" sz="2187"/>
          </a:p>
        </p:txBody>
      </p:sp>
      <p:sp>
        <p:nvSpPr>
          <p:cNvPr id="8" name="Text 6"/>
          <p:cNvSpPr/>
          <p:nvPr/>
        </p:nvSpPr>
        <p:spPr>
          <a:xfrm>
            <a:off x="4786611" y="3565624"/>
            <a:ext cx="2630289" cy="1184672"/>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Ensure that the organization is transparent about how member data is being used and stored.</a:t>
            </a:r>
            <a:endParaRPr lang="en-US" sz="1458"/>
          </a:p>
        </p:txBody>
      </p:sp>
      <p:sp>
        <p:nvSpPr>
          <p:cNvPr id="9" name="Text 7"/>
          <p:cNvSpPr/>
          <p:nvPr/>
        </p:nvSpPr>
        <p:spPr>
          <a:xfrm>
            <a:off x="7874894" y="2686348"/>
            <a:ext cx="2630289" cy="694134"/>
          </a:xfrm>
          <a:prstGeom prst="rect">
            <a:avLst/>
          </a:prstGeom>
          <a:noFill/>
          <a:ln/>
        </p:spPr>
        <p:txBody>
          <a:bodyPr wrap="square" rtlCol="0" anchor="t"/>
          <a:lstStyle/>
          <a:p>
            <a:pPr>
              <a:lnSpc>
                <a:spcPts val="2734"/>
              </a:lnSpc>
            </a:pPr>
            <a:r>
              <a:rPr lang="en-US" sz="2187" b="1">
                <a:solidFill>
                  <a:srgbClr val="101014"/>
                </a:solidFill>
                <a:latin typeface="Playfair Display" pitchFamily="34" charset="0"/>
                <a:ea typeface="Playfair Display" pitchFamily="34" charset="-122"/>
                <a:cs typeface="Playfair Display" pitchFamily="34" charset="-120"/>
              </a:rPr>
              <a:t>Communicating with Members</a:t>
            </a:r>
            <a:endParaRPr lang="en-US" sz="2187"/>
          </a:p>
        </p:txBody>
      </p:sp>
      <p:sp>
        <p:nvSpPr>
          <p:cNvPr id="10" name="Text 8"/>
          <p:cNvSpPr/>
          <p:nvPr/>
        </p:nvSpPr>
        <p:spPr>
          <a:xfrm>
            <a:off x="7874894" y="3565624"/>
            <a:ext cx="2630289" cy="1480840"/>
          </a:xfrm>
          <a:prstGeom prst="rect">
            <a:avLst/>
          </a:prstGeom>
          <a:noFill/>
          <a:ln/>
        </p:spPr>
        <p:txBody>
          <a:bodyPr wrap="square" rtlCol="0" anchor="t"/>
          <a:lstStyle/>
          <a:p>
            <a:pPr>
              <a:lnSpc>
                <a:spcPts val="2332"/>
              </a:lnSpc>
            </a:pPr>
            <a:r>
              <a:rPr lang="en-US" sz="1458">
                <a:solidFill>
                  <a:srgbClr val="39393C"/>
                </a:solidFill>
                <a:latin typeface="Open Sans" pitchFamily="34" charset="0"/>
                <a:ea typeface="Open Sans" pitchFamily="34" charset="-122"/>
                <a:cs typeface="Open Sans" pitchFamily="34" charset="-120"/>
              </a:rPr>
              <a:t>Be open and transparent in all communications with members about the organization’s use of AI and other technologies.</a:t>
            </a:r>
            <a:endParaRPr lang="en-US" sz="1458"/>
          </a:p>
        </p:txBody>
      </p:sp>
      <p:pic>
        <p:nvPicPr>
          <p:cNvPr id="11" name="Image 0" descr="preencoded.png">
            <a:hlinkClick r:id="rId3"/>
          </p:cNvPr>
          <p:cNvPicPr>
            <a:picLocks noChangeAspect="1"/>
          </p:cNvPicPr>
          <p:nvPr/>
        </p:nvPicPr>
        <p:blipFill>
          <a:blip r:embed="rId4"/>
          <a:stretch>
            <a:fillRect/>
          </a:stretch>
        </p:blipFill>
        <p:spPr>
          <a:xfrm>
            <a:off x="10201795" y="6324600"/>
            <a:ext cx="1914006" cy="457200"/>
          </a:xfrm>
          <a:prstGeom prst="rect">
            <a:avLst/>
          </a:prstGeom>
        </p:spPr>
      </p:pic>
    </p:spTree>
  </p:cSld>
  <p:clrMapOvr>
    <a:masterClrMapping/>
  </p:clrMapOvr>
</p:sld>
</file>

<file path=ppt/theme/theme1.xml><?xml version="1.0" encoding="utf-8"?>
<a:theme xmlns:a="http://schemas.openxmlformats.org/drawingml/2006/main" name="RetrospectVTI">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Arial Nova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Nova"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VTI" id="{ABE3C30C-0FC0-4450-828E-52DE70F1BCCB}" vid="{A6E2497D-935A-4CFD-B9FD-6DCB15FA68BF}"/>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79D4FCD1643F6242B13F6066F56B4314" ma:contentTypeVersion="15" ma:contentTypeDescription="Create a new document." ma:contentTypeScope="" ma:versionID="ac831bcbd509fcfcd0df1f61956bc457">
  <xsd:schema xmlns:xsd="http://www.w3.org/2001/XMLSchema" xmlns:xs="http://www.w3.org/2001/XMLSchema" xmlns:p="http://schemas.microsoft.com/office/2006/metadata/properties" xmlns:ns2="f7421e25-4a98-441d-8560-fc5874345537" xmlns:ns3="12799f7e-9e19-4b63-83b7-2b50b079992f" targetNamespace="http://schemas.microsoft.com/office/2006/metadata/properties" ma:root="true" ma:fieldsID="595d041dedd9cd61215c0d5b8727ff35" ns2:_="" ns3:_="">
    <xsd:import namespace="f7421e25-4a98-441d-8560-fc5874345537"/>
    <xsd:import namespace="12799f7e-9e19-4b63-83b7-2b50b079992f"/>
    <xsd:element name="properties">
      <xsd:complexType>
        <xsd:sequence>
          <xsd:element name="documentManagement">
            <xsd:complexType>
              <xsd:all>
                <xsd:element ref="ns2:MediaServiceMetadata" minOccurs="0"/>
                <xsd:element ref="ns2:MediaServiceFastMetadata" minOccurs="0"/>
                <xsd:element ref="ns2:MediaServiceAutoKeyPoints" minOccurs="0"/>
                <xsd:element ref="ns2:MediaServiceKeyPoints" minOccurs="0"/>
                <xsd:element ref="ns2:MediaServiceDateTaken" minOccurs="0"/>
                <xsd:element ref="ns2:MediaLengthInSeconds" minOccurs="0"/>
                <xsd:element ref="ns3:TaxCatchAll" minOccurs="0"/>
                <xsd:element ref="ns2:MediaServiceGenerationTime" minOccurs="0"/>
                <xsd:element ref="ns2:MediaServiceEventHashCode" minOccurs="0"/>
                <xsd:element ref="ns2:MediaServiceOCR" minOccurs="0"/>
                <xsd:element ref="ns2:MediaServiceObjectDetectorVersions" minOccurs="0"/>
                <xsd:element ref="ns3:SharedWithUsers" minOccurs="0"/>
                <xsd:element ref="ns3:SharedWithDetail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f7421e25-4a98-441d-8560-fc5874345537"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KeyPoints" ma:index="10" nillable="true" ma:displayName="MediaServiceAutoKeyPoints" ma:hidden="true" ma:internalName="MediaServiceAutoKeyPoints" ma:readOnly="true">
      <xsd:simpleType>
        <xsd:restriction base="dms:Note"/>
      </xsd:simpleType>
    </xsd:element>
    <xsd:element name="MediaServiceKeyPoints" ma:index="11" nillable="true" ma:displayName="KeyPoints" ma:internalName="MediaServiceKeyPoints"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LengthInSeconds" ma:index="13" nillable="true" ma:displayName="MediaLengthInSeconds" ma:hidden="true" ma:internalName="MediaLengthInSeconds" ma:readOnly="true">
      <xsd:simpleType>
        <xsd:restriction base="dms:Unknown"/>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ServiceObjectDetectorVersions" ma:index="19" nillable="true" ma:displayName="MediaServiceObjectDetectorVersions" ma:hidden="true" ma:indexed="true" ma:internalName="MediaServiceObjectDetectorVersions"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12799f7e-9e19-4b63-83b7-2b50b079992f" elementFormDefault="qualified">
    <xsd:import namespace="http://schemas.microsoft.com/office/2006/documentManagement/types"/>
    <xsd:import namespace="http://schemas.microsoft.com/office/infopath/2007/PartnerControls"/>
    <xsd:element name="TaxCatchAll" ma:index="15" nillable="true" ma:displayName="Taxonomy Catch All Column" ma:hidden="true" ma:list="{9d9bf8b9-401e-4173-ba32-d7b9c01bdea6}" ma:internalName="TaxCatchAll" ma:showField="CatchAllData" ma:web="12799f7e-9e19-4b63-83b7-2b50b079992f">
      <xsd:complexType>
        <xsd:complexContent>
          <xsd:extension base="dms:MultiChoiceLookup">
            <xsd:sequence>
              <xsd:element name="Value" type="dms:Lookup" maxOccurs="unbounded" minOccurs="0" nillable="true"/>
            </xsd:sequence>
          </xsd:extension>
        </xsd:complexContent>
      </xsd:complexType>
    </xsd:element>
    <xsd:element name="SharedWithUsers" ma:index="20"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1"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TaxCatchAll xmlns="12799f7e-9e19-4b63-83b7-2b50b079992f"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182AD928-E2AC-47AF-8D41-D585FB04A675}">
  <ds:schemaRefs>
    <ds:schemaRef ds:uri="12799f7e-9e19-4b63-83b7-2b50b079992f"/>
    <ds:schemaRef ds:uri="f7421e25-4a98-441d-8560-fc5874345537"/>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83EA9BEB-0272-44B8-BD22-EC2A0F547D7A}">
  <ds:schemaRefs>
    <ds:schemaRef ds:uri="http://purl.org/dc/elements/1.1/"/>
    <ds:schemaRef ds:uri="f7421e25-4a98-441d-8560-fc5874345537"/>
    <ds:schemaRef ds:uri="http://www.w3.org/XML/1998/namespace"/>
    <ds:schemaRef ds:uri="http://schemas.microsoft.com/office/2006/documentManagement/types"/>
    <ds:schemaRef ds:uri="http://schemas.openxmlformats.org/package/2006/metadata/core-properties"/>
    <ds:schemaRef ds:uri="http://purl.org/dc/terms/"/>
    <ds:schemaRef ds:uri="http://purl.org/dc/dcmitype/"/>
    <ds:schemaRef ds:uri="http://schemas.microsoft.com/office/2006/metadata/properties"/>
    <ds:schemaRef ds:uri="http://schemas.microsoft.com/office/infopath/2007/PartnerControls"/>
    <ds:schemaRef ds:uri="12799f7e-9e19-4b63-83b7-2b50b079992f"/>
  </ds:schemaRefs>
</ds:datastoreItem>
</file>

<file path=customXml/itemProps3.xml><?xml version="1.0" encoding="utf-8"?>
<ds:datastoreItem xmlns:ds="http://schemas.openxmlformats.org/officeDocument/2006/customXml" ds:itemID="{D13A89EA-250F-44AD-8BF7-C4CB6C11DD97}">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otalTime>0</TotalTime>
  <Words>3503</Words>
  <Application>Microsoft Office PowerPoint</Application>
  <PresentationFormat>Widescreen</PresentationFormat>
  <Paragraphs>362</Paragraphs>
  <Slides>104</Slides>
  <Notes>26</Notes>
  <HiddenSlides>0</HiddenSlides>
  <MMClips>3</MMClips>
  <ScaleCrop>false</ScaleCrop>
  <HeadingPairs>
    <vt:vector size="4" baseType="variant">
      <vt:variant>
        <vt:lpstr>Theme</vt:lpstr>
      </vt:variant>
      <vt:variant>
        <vt:i4>1</vt:i4>
      </vt:variant>
      <vt:variant>
        <vt:lpstr>Slide Titles</vt:lpstr>
      </vt:variant>
      <vt:variant>
        <vt:i4>104</vt:i4>
      </vt:variant>
    </vt:vector>
  </HeadingPairs>
  <TitlesOfParts>
    <vt:vector size="105" baseType="lpstr">
      <vt:lpstr>RetrospectVTI</vt:lpstr>
      <vt:lpstr>Practical AI:   Using AI for administrative functions in bar associations &amp; law firms</vt:lpstr>
      <vt:lpstr>Introduction</vt:lpstr>
      <vt:lpstr>Large Language Models</vt:lpstr>
      <vt:lpstr>Large Language Models</vt:lpstr>
      <vt:lpstr>Recognized Dangers</vt:lpstr>
      <vt:lpstr>TOC </vt:lpstr>
      <vt:lpstr>The rise of the chatbots, or Talking to my computer</vt:lpstr>
      <vt:lpstr>Talking to my computer</vt:lpstr>
      <vt:lpstr>Talking to my computer: Drafting content, fast</vt:lpstr>
      <vt:lpstr>Concerns: Cost; busyness; ROI; other associations; participation </vt:lpstr>
      <vt:lpstr>Talking to my computer  Editing content – getting a 600-word answer to 137</vt:lpstr>
      <vt:lpstr>Talking to my computer  Claude.ai</vt:lpstr>
      <vt:lpstr>Talking to my computer  Claude.ai</vt:lpstr>
      <vt:lpstr>GPT4All</vt:lpstr>
      <vt:lpstr>Talking to my computer  GPT4All</vt:lpstr>
      <vt:lpstr>Talking to my computer  GPT4All</vt:lpstr>
      <vt:lpstr>Going beyond a spell checker - Grammarly</vt:lpstr>
      <vt:lpstr>Going beyond a spell checker - Grammarly</vt:lpstr>
      <vt:lpstr>Questions, comments, observations</vt:lpstr>
      <vt:lpstr>Pins on a map –help with discrete tech tasks  </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Pins on a map –help with discrete tech tasks  </vt:lpstr>
      <vt:lpstr>Phind.com</vt:lpstr>
      <vt:lpstr>PowerPoint Presentation</vt:lpstr>
      <vt:lpstr>https://phind-code-snippet-6.clssampson.repl.co/</vt:lpstr>
      <vt:lpstr>Browser extensions</vt:lpstr>
      <vt:lpstr>Some handy integrations</vt:lpstr>
      <vt:lpstr>Some handy integrations</vt:lpstr>
      <vt:lpstr>What did you say?</vt:lpstr>
      <vt:lpstr>What did you say?</vt:lpstr>
      <vt:lpstr>Summary: Attorney Carolyn Elefant discusses the potential uses of generative AI in the legal field, including legal research, contract analysis, and client interaction. She also mentions commercial and free AI tools that can be used to improve access to justice. Elefant shares her personal experience using AI to record and transcribe client interviews, while also addressing ethics and confidentiality concerns.  (Generated by Monica from YouTube video)</vt:lpstr>
      <vt:lpstr>PowerPoint Presentation</vt:lpstr>
      <vt:lpstr>Questions, comments, observations</vt:lpstr>
      <vt:lpstr>AI, don’t you lose my number…</vt:lpstr>
      <vt:lpstr>PowerPoint Presentation</vt:lpstr>
      <vt:lpstr>PowerPoint Presentation</vt:lpstr>
      <vt:lpstr>PowerPoint Presentation</vt:lpstr>
      <vt:lpstr>PowerPoint Presentation</vt:lpstr>
      <vt:lpstr>AI, don’t you lose my number…</vt:lpstr>
      <vt:lpstr>Image manipulation and creation</vt:lpstr>
      <vt:lpstr>Image manipulation and creation</vt:lpstr>
      <vt:lpstr>Image manipulation and creation</vt:lpstr>
      <vt:lpstr>Image manipulation and creation</vt:lpstr>
      <vt:lpstr>Image manipulation and creation</vt:lpstr>
      <vt:lpstr>Image manipulation and creation</vt:lpstr>
      <vt:lpstr>AI and law?</vt:lpstr>
      <vt:lpstr>AI and law?</vt:lpstr>
      <vt:lpstr>AI and law?</vt:lpstr>
      <vt:lpstr>AI and law?</vt:lpstr>
      <vt:lpstr>AI and law?</vt:lpstr>
      <vt:lpstr>AI and law?</vt:lpstr>
      <vt:lpstr>How about a logo for a conference?</vt:lpstr>
      <vt:lpstr>PowerPoint Presentation</vt:lpstr>
      <vt:lpstr>AI and law?</vt:lpstr>
      <vt:lpstr>AI and law?</vt:lpstr>
      <vt:lpstr>AI and law?</vt:lpstr>
      <vt:lpstr>PowerPoint Presentation</vt:lpstr>
      <vt:lpstr>PowerPoint Presentation</vt:lpstr>
      <vt:lpstr>AI and law?</vt:lpstr>
      <vt:lpstr>AI and law?</vt:lpstr>
      <vt:lpstr>AI and law?</vt:lpstr>
      <vt:lpstr>AI and law?</vt:lpstr>
      <vt:lpstr>AI and law?</vt:lpstr>
      <vt:lpstr>Free image generation on your computer</vt:lpstr>
      <vt:lpstr>Video creation</vt:lpstr>
      <vt:lpstr>Questions, comments, observations</vt:lpstr>
      <vt:lpstr>Make it do my homework?</vt:lpstr>
      <vt:lpstr>Asking the document a question</vt:lpstr>
      <vt:lpstr>Asking the document a question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AI, explain the law to me</vt:lpstr>
      <vt:lpstr>pll.ferretit.ai</vt:lpstr>
      <vt:lpstr>pll.ferretit.ai</vt:lpstr>
      <vt:lpstr>pll.ferretit.ai</vt:lpstr>
      <vt:lpstr>pll.ferretit.ai</vt:lpstr>
      <vt:lpstr>Give a presentation in five minutes!</vt:lpstr>
      <vt:lpstr>Give a presentation in five minutes!</vt:lpstr>
      <vt:lpstr>Give a presentation in five minutes!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Should we be doing this?</vt:lpstr>
      <vt:lpstr>Take a quick look at everything…</vt:lpstr>
      <vt:lpstr>The future of AI – Beside, Outside, Inside</vt:lpstr>
      <vt:lpstr>PowerPoint Presentation</vt:lpstr>
      <vt:lpstr>Further reading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Practical AI:   Using AI for administrative functions in bar associations &amp; law firms</dc:title>
  <dc:creator>Dave Pantzer</dc:creator>
  <cp:lastModifiedBy>Dave Pantzer</cp:lastModifiedBy>
  <cp:revision>2</cp:revision>
  <dcterms:created xsi:type="dcterms:W3CDTF">2023-09-21T01:36:48Z</dcterms:created>
  <dcterms:modified xsi:type="dcterms:W3CDTF">2023-09-28T11:19:52Z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0x01010079D4FCD1643F6242B13F6066F56B4314</vt:lpwstr>
  </property>
</Properties>
</file>